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657" r:id="rId4"/>
    <p:sldId id="665" r:id="rId5"/>
    <p:sldId id="714" r:id="rId6"/>
    <p:sldId id="308" r:id="rId7"/>
    <p:sldId id="695" r:id="rId8"/>
    <p:sldId id="692" r:id="rId9"/>
    <p:sldId id="694" r:id="rId10"/>
    <p:sldId id="712" r:id="rId11"/>
    <p:sldId id="661" r:id="rId12"/>
    <p:sldId id="664" r:id="rId13"/>
    <p:sldId id="706" r:id="rId14"/>
    <p:sldId id="709" r:id="rId15"/>
    <p:sldId id="707" r:id="rId16"/>
    <p:sldId id="708" r:id="rId17"/>
    <p:sldId id="713" r:id="rId18"/>
    <p:sldId id="721" r:id="rId19"/>
    <p:sldId id="710" r:id="rId20"/>
    <p:sldId id="711" r:id="rId21"/>
    <p:sldId id="672" r:id="rId22"/>
    <p:sldId id="673" r:id="rId23"/>
    <p:sldId id="676" r:id="rId24"/>
    <p:sldId id="652" r:id="rId25"/>
    <p:sldId id="649" r:id="rId26"/>
    <p:sldId id="680" r:id="rId27"/>
    <p:sldId id="682" r:id="rId28"/>
    <p:sldId id="684" r:id="rId29"/>
    <p:sldId id="675" r:id="rId30"/>
    <p:sldId id="678" r:id="rId31"/>
    <p:sldId id="679" r:id="rId32"/>
    <p:sldId id="643" r:id="rId33"/>
    <p:sldId id="681" r:id="rId34"/>
    <p:sldId id="683" r:id="rId35"/>
    <p:sldId id="638" r:id="rId36"/>
    <p:sldId id="640" r:id="rId37"/>
    <p:sldId id="642" r:id="rId38"/>
    <p:sldId id="644" r:id="rId39"/>
    <p:sldId id="645" r:id="rId40"/>
    <p:sldId id="647" r:id="rId41"/>
    <p:sldId id="715" r:id="rId42"/>
    <p:sldId id="716" r:id="rId43"/>
    <p:sldId id="717" r:id="rId44"/>
    <p:sldId id="718" r:id="rId45"/>
    <p:sldId id="719" r:id="rId46"/>
    <p:sldId id="720" r:id="rId47"/>
    <p:sldId id="266" r:id="rId48"/>
    <p:sldId id="636" r:id="rId49"/>
    <p:sldId id="585" r:id="rId50"/>
    <p:sldId id="587" r:id="rId51"/>
    <p:sldId id="586" r:id="rId52"/>
    <p:sldId id="576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DB1DEE51-7E52-4DA5-9C57-9525522A6BB1}">
          <p14:sldIdLst>
            <p14:sldId id="256"/>
            <p14:sldId id="657"/>
            <p14:sldId id="665"/>
          </p14:sldIdLst>
        </p14:section>
        <p14:section name="인공지능 알고리즘 고도화" id="{26F68F74-3A79-4E7E-A29A-94C006E9A146}">
          <p14:sldIdLst>
            <p14:sldId id="714"/>
            <p14:sldId id="308"/>
            <p14:sldId id="695"/>
            <p14:sldId id="692"/>
            <p14:sldId id="694"/>
            <p14:sldId id="712"/>
            <p14:sldId id="661"/>
            <p14:sldId id="664"/>
            <p14:sldId id="706"/>
            <p14:sldId id="709"/>
            <p14:sldId id="707"/>
            <p14:sldId id="708"/>
            <p14:sldId id="713"/>
            <p14:sldId id="721"/>
            <p14:sldId id="710"/>
            <p14:sldId id="711"/>
          </p14:sldIdLst>
        </p14:section>
        <p14:section name="데이터 품질 분석" id="{D3981AED-6BA8-497C-BB6D-EBFFD129F8E1}">
          <p14:sldIdLst>
            <p14:sldId id="672"/>
            <p14:sldId id="673"/>
          </p14:sldIdLst>
        </p14:section>
        <p14:section name="sev(신촌) - total" id="{E2101DA7-0690-49CB-9375-D9825FF9D596}">
          <p14:sldIdLst>
            <p14:sldId id="676"/>
            <p14:sldId id="652"/>
            <p14:sldId id="649"/>
            <p14:sldId id="680"/>
            <p14:sldId id="682"/>
            <p14:sldId id="684"/>
          </p14:sldIdLst>
        </p14:section>
        <p14:section name="sev(신촌) - 3IQR" id="{E293E7A6-7271-4EEC-8EB7-FEAC41B36C8A}">
          <p14:sldIdLst>
            <p14:sldId id="675"/>
            <p14:sldId id="678"/>
            <p14:sldId id="679"/>
            <p14:sldId id="643"/>
            <p14:sldId id="681"/>
            <p14:sldId id="683"/>
          </p14:sldIdLst>
        </p14:section>
        <p14:section name="sev(강남) - 1.5IQR" id="{95299CEE-84F6-4B9F-9D95-180C0D24AA99}">
          <p14:sldIdLst>
            <p14:sldId id="638"/>
            <p14:sldId id="640"/>
            <p14:sldId id="642"/>
            <p14:sldId id="644"/>
            <p14:sldId id="645"/>
            <p14:sldId id="647"/>
          </p14:sldIdLst>
        </p14:section>
        <p14:section name="건양대 데이터 확인" id="{D7B97D77-46B8-467C-A532-7BCD3DE8A7A7}">
          <p14:sldIdLst>
            <p14:sldId id="715"/>
            <p14:sldId id="716"/>
            <p14:sldId id="717"/>
            <p14:sldId id="718"/>
            <p14:sldId id="719"/>
            <p14:sldId id="720"/>
          </p14:sldIdLst>
        </p14:section>
        <p14:section name="데이터 합성" id="{5E4D1BEC-8F15-4C7F-BA23-FBCFEFC5971B}">
          <p14:sldIdLst>
            <p14:sldId id="266"/>
            <p14:sldId id="636"/>
            <p14:sldId id="585"/>
            <p14:sldId id="587"/>
            <p14:sldId id="586"/>
          </p14:sldIdLst>
        </p14:section>
        <p14:section name="다기관 검증" id="{307341B4-6411-4A6D-93EC-790DA358204D}">
          <p14:sldIdLst>
            <p14:sldId id="5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1486" autoAdjust="0"/>
  </p:normalViewPr>
  <p:slideViewPr>
    <p:cSldViewPr snapToGrid="0">
      <p:cViewPr varScale="1">
        <p:scale>
          <a:sx n="93" d="100"/>
          <a:sy n="93" d="100"/>
        </p:scale>
        <p:origin x="143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8B3D1-B7AE-418D-A34A-71F86B565644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4D46A1-33B7-4432-A67E-20035E4284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811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25021-0E19-4CD2-AFA2-74F8FB3CBCF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488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8450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6494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59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499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Hetero</a:t>
            </a:r>
            <a:r>
              <a:rPr lang="ko-KR" altLang="en-US" dirty="0"/>
              <a:t> 한 데이터 </a:t>
            </a:r>
            <a:r>
              <a:rPr lang="en-US" altLang="ko-KR" dirty="0"/>
              <a:t>distributed learning  split </a:t>
            </a:r>
            <a:r>
              <a:rPr lang="en-US" altLang="ko-KR" dirty="0" err="1"/>
              <a:t>nn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825021-0E19-4CD2-AFA2-74F8FB3CBCF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509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D46A1-33B7-4432-A67E-20035E42843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1708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D46A1-33B7-4432-A67E-20035E42843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325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46A1-33B7-4432-A67E-20035E42843D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645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구체적으로 어떻게 진행하는 것이 좋을지 논의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46A1-33B7-4432-A67E-20035E42843D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692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756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Atlas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개의 코호트를 생성함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/>
              <a:t>코호트 </a:t>
            </a:r>
            <a:r>
              <a:rPr lang="en-US" altLang="ko-KR" dirty="0"/>
              <a:t>: </a:t>
            </a:r>
            <a:r>
              <a:rPr lang="ko-KR" altLang="en-US" dirty="0"/>
              <a:t>대상 약물복용 환자</a:t>
            </a:r>
            <a:endParaRPr lang="en-US" altLang="ko-KR" dirty="0"/>
          </a:p>
          <a:p>
            <a:pPr marL="685800" lvl="1" indent="-228600">
              <a:buAutoNum type="arabicParenR"/>
            </a:pPr>
            <a:r>
              <a:rPr lang="en-US" altLang="ko-KR" dirty="0"/>
              <a:t>60</a:t>
            </a:r>
            <a:r>
              <a:rPr lang="ko-KR" altLang="en-US" dirty="0"/>
              <a:t>일간 관찰기간이 있으면서</a:t>
            </a:r>
            <a:r>
              <a:rPr lang="en-US" altLang="ko-KR" dirty="0"/>
              <a:t>, 60</a:t>
            </a:r>
            <a:r>
              <a:rPr lang="ko-KR" altLang="en-US" dirty="0"/>
              <a:t>일 동안 </a:t>
            </a:r>
            <a:r>
              <a:rPr lang="en-US" altLang="ko-KR" dirty="0"/>
              <a:t>Lab Test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번 하여 정상 범위인 환자</a:t>
            </a:r>
            <a:r>
              <a:rPr lang="en-US" altLang="ko-KR" dirty="0"/>
              <a:t>	-N (Case + Control) </a:t>
            </a:r>
          </a:p>
          <a:p>
            <a:pPr marL="685800" lvl="1" indent="-228600">
              <a:buAutoNum type="arabicParenR"/>
            </a:pPr>
            <a:r>
              <a:rPr lang="en-US" altLang="ko-KR" dirty="0"/>
              <a:t>Lab Test </a:t>
            </a:r>
            <a:r>
              <a:rPr lang="ko-KR" altLang="en-US" dirty="0"/>
              <a:t>범위가 비정상인 환자</a:t>
            </a:r>
            <a:r>
              <a:rPr lang="en-US" altLang="ko-KR" dirty="0"/>
              <a:t>				                   - Case </a:t>
            </a:r>
          </a:p>
          <a:p>
            <a:pPr marL="685800" lvl="1" indent="-228600">
              <a:buAutoNum type="arabicParenR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4D46A1-33B7-4432-A67E-20035E42843D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822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목적은 다기관 </a:t>
            </a:r>
            <a:r>
              <a:rPr lang="en-US" altLang="ko-KR" dirty="0"/>
              <a:t>CDM</a:t>
            </a:r>
            <a:r>
              <a:rPr lang="ko-KR" altLang="en-US" dirty="0"/>
              <a:t>을 이용하여 특정 약물 복용한 환자에 대해서 간독성과 신독성이 발생을 예측하는 모델을 생성하는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우선 다기관의 병원에 있는 </a:t>
            </a:r>
            <a:r>
              <a:rPr lang="en-US" altLang="ko-KR" dirty="0"/>
              <a:t>EHR (</a:t>
            </a:r>
            <a:r>
              <a:rPr lang="ko-KR" altLang="en-US" dirty="0"/>
              <a:t>환자건강기록</a:t>
            </a:r>
            <a:r>
              <a:rPr lang="en-US" altLang="ko-KR" dirty="0"/>
              <a:t>)</a:t>
            </a:r>
            <a:r>
              <a:rPr lang="ko-KR" altLang="en-US" dirty="0"/>
              <a:t>을 변환한 </a:t>
            </a:r>
            <a:r>
              <a:rPr lang="en-US" altLang="ko-KR" dirty="0"/>
              <a:t>CDM </a:t>
            </a:r>
            <a:r>
              <a:rPr lang="ko-KR" altLang="en-US" dirty="0"/>
              <a:t>데이터로 구축된 데이터를 활용하게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</a:t>
            </a:r>
            <a:r>
              <a:rPr lang="en-US" altLang="ko-KR" dirty="0"/>
              <a:t>CDM </a:t>
            </a:r>
            <a:r>
              <a:rPr lang="ko-KR" altLang="en-US" dirty="0"/>
              <a:t>내에 </a:t>
            </a:r>
            <a:r>
              <a:rPr lang="en-US" altLang="ko-KR" dirty="0"/>
              <a:t>Person Measurement </a:t>
            </a:r>
            <a:r>
              <a:rPr lang="ko-KR" altLang="en-US" dirty="0"/>
              <a:t>등 </a:t>
            </a:r>
            <a:r>
              <a:rPr lang="en-US" altLang="ko-KR" dirty="0"/>
              <a:t>6</a:t>
            </a:r>
            <a:r>
              <a:rPr lang="ko-KR" altLang="en-US" dirty="0"/>
              <a:t>개의 테이블 정보를 활용하여 코호트 및 예측변수</a:t>
            </a:r>
            <a:r>
              <a:rPr lang="en-US" altLang="ko-KR" dirty="0"/>
              <a:t>, </a:t>
            </a:r>
            <a:r>
              <a:rPr lang="ko-KR" altLang="en-US" dirty="0"/>
              <a:t>종속변수를 추출하게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우선 특정 약물 복용한 환자 정보를 </a:t>
            </a:r>
            <a:r>
              <a:rPr lang="ko-KR" altLang="en-US" dirty="0" err="1"/>
              <a:t>얻어오기</a:t>
            </a:r>
            <a:r>
              <a:rPr lang="ko-KR" altLang="en-US" dirty="0"/>
              <a:t> 위해 </a:t>
            </a:r>
            <a:r>
              <a:rPr lang="en-US" altLang="ko-KR" dirty="0"/>
              <a:t>Atlas</a:t>
            </a:r>
            <a:r>
              <a:rPr lang="ko-KR" altLang="en-US" dirty="0"/>
              <a:t>라는 시스템 내부에서 </a:t>
            </a:r>
            <a:r>
              <a:rPr lang="en-US" altLang="ko-KR" dirty="0"/>
              <a:t>CDM </a:t>
            </a:r>
            <a:r>
              <a:rPr lang="ko-KR" altLang="en-US" dirty="0"/>
              <a:t>데이터를 활용하여 약물을 복용한 환자 군을 추출하게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이후 환자에 해당하는 </a:t>
            </a:r>
            <a:r>
              <a:rPr lang="en-US" altLang="ko-KR" dirty="0"/>
              <a:t>Measure / drug / procedure / condition </a:t>
            </a:r>
            <a:r>
              <a:rPr lang="ko-KR" altLang="en-US" dirty="0"/>
              <a:t>기록을 불러와 유효한 변수를 추출하게 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</a:t>
            </a:r>
            <a:r>
              <a:rPr lang="ko-KR" altLang="en-US" dirty="0" err="1"/>
              <a:t>간독성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신독성</a:t>
            </a:r>
            <a:r>
              <a:rPr lang="ko-KR" altLang="en-US" dirty="0"/>
              <a:t> 부작용을 판별하기 위해서 </a:t>
            </a:r>
            <a:r>
              <a:rPr lang="en-US" altLang="ko-KR" dirty="0"/>
              <a:t>Measurement </a:t>
            </a:r>
            <a:r>
              <a:rPr lang="ko-KR" altLang="en-US" dirty="0"/>
              <a:t>기록을 보고 </a:t>
            </a:r>
            <a:r>
              <a:rPr lang="en-US" altLang="ko-KR" dirty="0"/>
              <a:t>Normal Range </a:t>
            </a:r>
            <a:r>
              <a:rPr lang="ko-KR" altLang="en-US" dirty="0"/>
              <a:t>가 넘는지 안 넘는지를 확인하게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178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</a:pP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안전원에서 제시한 </a:t>
            </a:r>
            <a:r>
              <a:rPr lang="ko-KR" altLang="en-US" sz="1200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간독성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부작용 적용</a:t>
            </a:r>
            <a:endParaRPr lang="en-US" altLang="ko-KR" sz="12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</a:pPr>
            <a:endParaRPr lang="en-US" altLang="ko-KR" sz="12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None/>
              <a:tabLst/>
              <a:defRPr/>
            </a:pPr>
            <a: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ALP ≥ 5 or </a:t>
            </a:r>
            <a:b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</a:br>
            <a: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ALP ≥ 2 or</a:t>
            </a:r>
            <a:b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</a:br>
            <a: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ALP ≥ 3 and Total Bilirubin(TBL) ≥ 2 </a:t>
            </a:r>
            <a:r>
              <a:rPr lang="ko-KR" altLang="en-US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* </a:t>
            </a:r>
            <a:r>
              <a:rPr lang="en-US" altLang="ko-KR" sz="1200" b="0" strike="noStrik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ULN</a:t>
            </a:r>
            <a:endParaRPr lang="en-US" altLang="ko-KR" sz="1200" b="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</a:pP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처방 시작 당일 간 손상 발생 시 시간적 선후관계 확인 불가</a:t>
            </a:r>
            <a:endParaRPr lang="en-US" altLang="ko-KR" sz="12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</a:pPr>
            <a:r>
              <a:rPr lang="en-US" altLang="ko-KR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ULN : upper limit of normal = 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참여 기관 </a:t>
            </a:r>
            <a:r>
              <a:rPr lang="en-US" altLang="ko-KR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ULN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전체 평균 값을 고려</a:t>
            </a:r>
            <a:endParaRPr lang="en-US" altLang="ko-KR" sz="12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Pts val="1000"/>
              <a:buFont typeface="Arial" panose="020B0604020202020204" pitchFamily="34" charset="0"/>
              <a:buChar char="•"/>
            </a:pP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 간질환 보유자일 경우</a:t>
            </a:r>
            <a:r>
              <a:rPr lang="en-US" altLang="ko-KR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ULN 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코호트 등록일 전 </a:t>
            </a:r>
            <a:r>
              <a:rPr lang="en-US" altLang="ko-KR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60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이내 수집한 가장 최근의 </a:t>
            </a:r>
            <a:r>
              <a:rPr lang="ko-KR" altLang="en-US" sz="1200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기저값으로</a:t>
            </a:r>
            <a:r>
              <a:rPr lang="ko-KR" altLang="en-US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대체 함</a:t>
            </a:r>
            <a:r>
              <a:rPr lang="en-US" altLang="ko-KR" sz="1200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46A1-33B7-4432-A67E-20035E42843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73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Time Series </a:t>
            </a:r>
            <a:r>
              <a:rPr lang="ko-KR" altLang="en-US" dirty="0"/>
              <a:t>데이터를 </a:t>
            </a:r>
            <a:r>
              <a:rPr lang="en-US" altLang="ko-KR" dirty="0" err="1"/>
              <a:t>XGBoost</a:t>
            </a:r>
            <a:r>
              <a:rPr lang="ko-KR" altLang="en-US" dirty="0"/>
              <a:t>를 쓰기 위하여 </a:t>
            </a:r>
            <a:r>
              <a:rPr lang="en-US" altLang="ko-KR" dirty="0"/>
              <a:t>Index </a:t>
            </a:r>
            <a:r>
              <a:rPr lang="ko-KR" altLang="en-US" dirty="0"/>
              <a:t>기준으로 </a:t>
            </a:r>
            <a:r>
              <a:rPr lang="en-US" altLang="ko-KR" dirty="0"/>
              <a:t>Forward Filling</a:t>
            </a:r>
            <a:r>
              <a:rPr lang="ko-KR" altLang="en-US" dirty="0"/>
              <a:t>된 데이터를 사용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: Index date </a:t>
            </a:r>
            <a:r>
              <a:rPr lang="ko-KR" altLang="en-US" dirty="0"/>
              <a:t>시점의 데이터를 이용하여 부작용 예측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799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Imbalance Model</a:t>
            </a:r>
            <a:r>
              <a:rPr lang="ko-KR" altLang="en-US" dirty="0"/>
              <a:t>을 사용하였으나</a:t>
            </a:r>
            <a:r>
              <a:rPr lang="en-US" altLang="ko-KR" dirty="0"/>
              <a:t>, </a:t>
            </a:r>
            <a:r>
              <a:rPr lang="ko-KR" altLang="en-US" dirty="0"/>
              <a:t>기존의 </a:t>
            </a:r>
            <a:r>
              <a:rPr lang="en-US" altLang="ko-KR" dirty="0" err="1"/>
              <a:t>XGBoost</a:t>
            </a:r>
            <a:r>
              <a:rPr lang="en-US" altLang="ko-KR" dirty="0"/>
              <a:t> Model</a:t>
            </a:r>
            <a:r>
              <a:rPr lang="ko-KR" altLang="en-US" dirty="0"/>
              <a:t>과 성능적 차이가 많이 없었습니다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조금 더 확인이 필요한 사항입니다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4D46A1-33B7-4432-A67E-20035E4284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87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52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0825021-0E19-4CD2-AFA2-74F8FB3CBCF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105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81BA0-E940-48E0-8D9A-18629329B3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358B64-278D-4BE3-920B-624C9BF21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7E9AEC-AADE-45BA-9298-AA51D1E05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99F7FF-CBC1-4087-9789-3558A67F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0B02BA-9891-4A23-A9F9-269E38BC6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7898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981DB0-B67A-4B7F-9346-A4F2C4680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96A5E6-782D-4689-9C91-E9DE9400D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83C5C2-B892-41BD-8BB0-B90C5FCD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648B30-B380-4B9F-8F7B-DACB3DEC0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1F96B0-CC93-4BA0-A1D1-2C49ADDA2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9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6D2AF8-0C67-42A5-AFC0-80E5E1BDF3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B129E1-E98D-46C4-BB55-664F7A8F49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58A357-98CA-4B08-95B7-E8636E20A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3B45D-9369-4D44-B02F-9717786C0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B517A6-4886-46A7-B02C-D9AC4701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08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A6C52D-B4C4-4BFD-82A0-D0263E15C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3800" b="1">
                <a:latin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64C427-8BA7-4BBA-BF80-29315B461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F57721-D836-43CC-9852-9A6DCD196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15858-229A-425D-ABC2-F5AEA7B1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997E02-366A-4938-9BE2-BE2F2BEDA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7685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314E7-22AE-4879-B104-17AF754A9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65125"/>
            <a:ext cx="11283043" cy="499399"/>
          </a:xfrm>
        </p:spPr>
        <p:txBody>
          <a:bodyPr>
            <a:noAutofit/>
          </a:bodyPr>
          <a:lstStyle>
            <a:lvl1pPr>
              <a:defRPr sz="2400" b="1">
                <a:latin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0856E9-B337-4E18-9F35-EA77208AF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871" y="1064029"/>
            <a:ext cx="11283043" cy="5112934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1800">
                <a:latin typeface="Arial" panose="020B0604020202020204" pitchFamily="34" charset="0"/>
              </a:defRPr>
            </a:lvl1pPr>
            <a:lvl2pPr marL="800100" indent="-342900">
              <a:buFont typeface="+mj-lt"/>
              <a:buAutoNum type="arabicParenR"/>
              <a:defRPr sz="1600">
                <a:latin typeface="Arial" panose="020B0604020202020204" pitchFamily="34" charset="0"/>
              </a:defRPr>
            </a:lvl2pPr>
            <a:lvl3pPr marL="1314450" indent="-400050">
              <a:buFont typeface="+mj-lt"/>
              <a:buAutoNum type="alphaLcPeriod"/>
              <a:defRPr sz="1400">
                <a:latin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1200">
                <a:latin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916EB-62FE-4D9E-9C15-71D4916B6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7B4133-1B0E-4D0A-9E4E-2FFCBA26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E64EAE-4888-4B30-AF48-593920C86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969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5CD3B7-3CFA-4FDE-9874-8B331D6E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3800">
                <a:latin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D3B063-E689-486E-A59A-B2FCF80F5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A0C90-A950-43EB-BE19-259465C4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912D9-C3C5-4F56-B5D4-B37B7F4E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5035F-75FF-49B3-9319-407D037A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1380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17F1C3-A20A-439D-9A19-42B61765B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9399"/>
          </a:xfrm>
        </p:spPr>
        <p:txBody>
          <a:bodyPr>
            <a:normAutofit/>
          </a:bodyPr>
          <a:lstStyle>
            <a:lvl1pPr>
              <a:defRPr sz="2400">
                <a:latin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46E977-B843-464C-9A82-DDF7F6CBBC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043911"/>
            <a:ext cx="5181600" cy="5133052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82E227-2906-49B4-BD08-42D6F8FE5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43911"/>
            <a:ext cx="5181600" cy="5133052"/>
          </a:xfrm>
        </p:spPr>
        <p:txBody>
          <a:bodyPr/>
          <a:lstStyle>
            <a:lvl1pPr>
              <a:defRPr sz="2000">
                <a:latin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</a:defRPr>
            </a:lvl2pPr>
            <a:lvl3pPr>
              <a:defRPr sz="1600">
                <a:latin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</a:defRPr>
            </a:lvl4pPr>
            <a:lvl5pPr>
              <a:defRPr sz="1400"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088CC-C8AB-41EE-9B25-447A33B27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C7CEAF-B7E2-4507-B9CE-204877748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EB4A13-482D-4E7B-BAB9-74E857116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240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99685-62C8-4831-A601-EF82FF00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5A3D89-D889-4D65-97D5-CA2E7D8B9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3BCD3B7-A026-49FD-9FE1-0AF0CF64A2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139B525-A760-4295-B121-019D1367C9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B56B0F-9738-4BFF-AA6A-95E5B42B48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5B59D4B-D249-4F2C-927C-05C80D4BA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C77AC0-E927-44A6-AAC3-6B8468A13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6F0FAC-DD45-4F46-92F8-0954F53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557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B3034-B533-4416-9340-1CBF4C3D0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998FF1-3268-4CD6-982B-CAD67EF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CEB58-B53A-4807-AC99-5F505C3B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615AC0-8C9D-47E8-B0E5-C51ED6DE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076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182254E-D5E2-4127-9A61-0E6EAA072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DDD163B-6B97-46DA-ABCB-3CDB8FB4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969CB8-9182-43A7-B7A9-EEA853B3D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140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33A4DF-7F36-4470-8CA1-622CD08D1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F1A0C-8B9B-4B5A-98F0-2100933C1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Arial" panose="020B0604020202020204" pitchFamily="34" charset="0"/>
              </a:defRPr>
            </a:lvl1pPr>
            <a:lvl2pPr>
              <a:defRPr sz="2800">
                <a:latin typeface="Arial" panose="020B0604020202020204" pitchFamily="34" charset="0"/>
              </a:defRPr>
            </a:lvl2pPr>
            <a:lvl3pPr>
              <a:defRPr sz="2400">
                <a:latin typeface="Arial" panose="020B0604020202020204" pitchFamily="34" charset="0"/>
              </a:defRPr>
            </a:lvl3pPr>
            <a:lvl4pPr>
              <a:defRPr sz="2000">
                <a:latin typeface="Arial" panose="020B0604020202020204" pitchFamily="34" charset="0"/>
              </a:defRPr>
            </a:lvl4pPr>
            <a:lvl5pPr>
              <a:defRPr sz="2000">
                <a:latin typeface="Arial" panose="020B0604020202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F3914A-097A-4E4F-A6B3-908B757B3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359D44-8A37-4696-B26D-E5B001325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A777FC-2594-45F5-8BDB-DAB87774D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8E41BC-C61E-4DAF-9E57-4A057556B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92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88497-2577-422E-9ACC-B6B66FEF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DEBBBC-0292-4A7A-8584-726CF7BAC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722187-3643-4C53-9030-BBD663B6D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F97CD4-98F8-4EAD-9272-D5938DEB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D70F4-867D-4FCF-AC7C-B25C7825F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6833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99DE1-0B9E-4E6A-AA4B-FD8E124F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FDFDD9-06DB-49D6-A25D-7B2653EE82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628C-7D0F-466C-AD32-040D6C541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EC3520-6572-49DD-A7D9-AC217349F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0627F2-8323-4702-9EFE-7DD1305B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7E95F1-3E85-4FBC-8528-B6F753163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5781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66101-C4AA-41E8-8884-C76E04C16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4F8BB92-674A-4A09-B5E8-0A7188C01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1991E1-AE5A-48F2-BEFE-C9CEF6D15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EA5059-C8B8-4056-9AD5-219D9032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878494-8F69-4876-A77C-B8782A4E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615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FD77683-ADC7-488D-BB20-D18039745B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E934D95-27A5-460C-9F91-29E9827C8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D43C1B-A01C-4BBA-82A1-1F8CC38BB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AB7E3-6B4E-4636-8BB3-01CFAC68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1C8AB-CCE2-496D-8C50-B4B2AE9E8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376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F8EE9-AB87-4790-9BF0-EFA5EA687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9DCB98-B33E-4967-A496-FFA57AA62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768535-A797-4A6A-B18C-3416291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17B5DC-0CB4-4FBB-ADC1-DEA924FDA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F563DE-8E36-4289-9CA7-3E9353116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33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B909A-B328-4476-9FA7-ED884FF4A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41939-5508-41CE-A860-5FFF96923E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2FA49A0-90FF-479C-A22E-BD689CA7C3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6B4A7B-3537-421D-95D3-B59CFDC2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35567-C7E5-48A2-BED5-AC6FA911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7C13BE-37E1-4604-B248-C95AA0D0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8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EED53A-3AAA-4390-9264-9FE093FF7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F471F6-6A39-4FFC-A456-5B71F425D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0B05BD-06D0-4D27-999F-5B4C171B94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0C9299E-1D70-477E-842F-B3E80FE29C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EC5C0F-3A7E-4105-B77F-EDF60E8C44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39CBA7D-F999-4D2D-B5B6-2DC4DABC9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73ED755-DDAA-4EA6-8640-489C5CDF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537A37-D221-4A78-AA0B-219531F72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522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6E385E-8EA8-4322-B8AE-3C79A511E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CDA93CF-1BC6-4BEA-90F5-CCE39F2DE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B7FBA8-A9C8-4697-AAA8-835EB9EEE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46109F-F33A-4E4D-A2CE-9F55E150F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445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F05A12-8DF4-422F-9E6E-F6E145C9D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B74CE4-5E36-4216-9A2E-0C4E1AF1F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7E1D26-D336-49FE-BE66-37AA8EDCD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7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8BE73-B86D-4A8D-B520-1C9A38CD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0252C7-DB74-4279-92A2-D922CF736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6005A1-17C9-4140-AEF0-FE0C9E7296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5F7DA5-69DD-4361-98FA-05EED90AF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843447-EEC2-4D34-812D-8A4CD796F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7F018-E806-496E-A92B-F54DB9F3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066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465B0-E336-432C-9CB7-A57954FA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7BA8B6C-CD58-47ED-AE99-30C9658B08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B73B44-2361-4A90-8153-9B6212F70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106B11-430F-4098-A4E4-D2B0C773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4C57C-8E8F-4636-BDB8-447C84167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AE56E-7236-4DA6-8D47-20F2B3D7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97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941C232-F50A-4FDC-91AC-DF52C2C9C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942699-79E6-4D7F-B197-57B59B746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38D86C-E808-4F77-A45D-8A9F9CAD07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EEF2E-CDB9-44AA-B4B0-ED977C01A689}" type="datetimeFigureOut">
              <a:rPr lang="ko-KR" altLang="en-US" smtClean="0"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63EFD6-3644-4C8D-8189-F8E07F2A7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6EDCAE-21A4-4F74-84B0-FEFBE6549C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2D855-4FDF-4209-ADB2-F86F8C72D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912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0FAA4F2-09FB-4218-9357-27F2EF436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3463B-724C-439C-84A7-978AD32E0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68494B-3767-4BF6-A5A8-E939280C76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8F91BA6-5FC7-48E3-AC1E-6738E3A4DF13}" type="datetimeFigureOut">
              <a:rPr lang="ko-KR" altLang="en-US" smtClean="0"/>
              <a:pPr/>
              <a:t>2022-04-21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B73F1A-E99B-4F92-9F6F-95C120FFF8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0B1CE-320D-43C3-AD2D-3A1E0FA9E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C506579-9D70-49A2-A754-FC7085CE4AF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69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tiff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2B75A-B5FF-490C-ACD6-672A21F9CC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0" dirty="0">
                <a:ea typeface="+mn-ea"/>
                <a:cs typeface="Times New Roman" panose="02020603050405020304" pitchFamily="18" charset="0"/>
              </a:rPr>
              <a:t>MOA CDM AI</a:t>
            </a:r>
            <a:br>
              <a:rPr lang="en-US" altLang="ko-KR" sz="3600" b="0" dirty="0">
                <a:ea typeface="+mn-ea"/>
                <a:cs typeface="Times New Roman" panose="02020603050405020304" pitchFamily="18" charset="0"/>
              </a:rPr>
            </a:br>
            <a:r>
              <a:rPr lang="en-US" altLang="ko-KR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CDM</a:t>
            </a:r>
            <a:r>
              <a:rPr lang="ko-KR" altLang="en-US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기반 의약품 부작용 </a:t>
            </a:r>
            <a:r>
              <a:rPr lang="en-US" altLang="ko-KR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(</a:t>
            </a:r>
            <a:r>
              <a:rPr lang="ko-KR" altLang="en-US" sz="2000" b="0" dirty="0" err="1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간독성</a:t>
            </a:r>
            <a:r>
              <a:rPr lang="en-US" altLang="ko-KR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/</a:t>
            </a:r>
            <a:r>
              <a:rPr lang="ko-KR" altLang="en-US" sz="2000" b="0" dirty="0" err="1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신독성</a:t>
            </a:r>
            <a:r>
              <a:rPr lang="en-US" altLang="ko-KR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ko-KR" altLang="en-US" sz="2000" b="0" dirty="0">
                <a:solidFill>
                  <a:srgbClr val="002060"/>
                </a:solidFill>
                <a:ea typeface="+mn-ea"/>
                <a:cs typeface="Times New Roman" panose="02020603050405020304" pitchFamily="18" charset="0"/>
              </a:rPr>
              <a:t> 인공지능 예측 모델</a:t>
            </a:r>
            <a:endParaRPr lang="ko-KR" altLang="en-US" sz="3600" b="0" dirty="0">
              <a:solidFill>
                <a:srgbClr val="002060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1E62CA-450C-45FC-8338-E8F856CA87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 fontScale="92500" lnSpcReduction="10000"/>
          </a:bodyPr>
          <a:lstStyle/>
          <a:p>
            <a:pPr algn="ctr"/>
            <a:endParaRPr lang="en-US" altLang="ko-KR" sz="1800" dirty="0">
              <a:cs typeface="Times New Roman" panose="02020603050405020304" pitchFamily="18" charset="0"/>
            </a:endParaRPr>
          </a:p>
          <a:p>
            <a:r>
              <a:rPr lang="en-US" altLang="ko-KR" sz="1800" dirty="0"/>
              <a:t>2022.04.21</a:t>
            </a:r>
          </a:p>
          <a:p>
            <a:r>
              <a:rPr lang="en-US" altLang="ko-KR" sz="1800" dirty="0">
                <a:cs typeface="Times New Roman" panose="02020603050405020304" pitchFamily="18" charset="0"/>
              </a:rPr>
              <a:t>Department of Biomedical Systems Informatics</a:t>
            </a:r>
          </a:p>
          <a:p>
            <a:pPr algn="ctr"/>
            <a:r>
              <a:rPr lang="en-US" altLang="ko-KR" sz="1800" dirty="0" err="1">
                <a:cs typeface="Times New Roman" panose="02020603050405020304" pitchFamily="18" charset="0"/>
              </a:rPr>
              <a:t>DHLab</a:t>
            </a:r>
            <a:endParaRPr lang="en-US" altLang="ko-KR" sz="1800" dirty="0">
              <a:cs typeface="Times New Roman" panose="02020603050405020304" pitchFamily="18" charset="0"/>
            </a:endParaRPr>
          </a:p>
          <a:p>
            <a:pPr algn="ctr"/>
            <a:r>
              <a:rPr lang="en-US" altLang="ko-KR" sz="1800" dirty="0">
                <a:cs typeface="Times New Roman" panose="02020603050405020304" pitchFamily="18" charset="0"/>
              </a:rPr>
              <a:t>Suncheol Heo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67B26-D495-4F27-A399-2E2077059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09" y="42365"/>
            <a:ext cx="2159464" cy="64405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CFECF-31CE-4173-A43C-F813A57837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3000"/>
          </a:blip>
          <a:stretch>
            <a:fillRect/>
          </a:stretch>
        </p:blipFill>
        <p:spPr>
          <a:xfrm>
            <a:off x="2255573" y="75405"/>
            <a:ext cx="1574784" cy="58382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252BECF-9A50-4238-AA23-4DA5A1BCC0B3}"/>
              </a:ext>
            </a:extLst>
          </p:cNvPr>
          <p:cNvCxnSpPr/>
          <p:nvPr/>
        </p:nvCxnSpPr>
        <p:spPr>
          <a:xfrm>
            <a:off x="188263" y="6417013"/>
            <a:ext cx="11663464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515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7C75A-F7FE-4D3B-BDE6-830D710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(3) - Preprocessing</a:t>
            </a:r>
            <a:endParaRPr lang="ko-KR" altLang="en-US" dirty="0"/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5410CA5C-1480-4A5B-8724-D75801074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098313"/>
              </p:ext>
            </p:extLst>
          </p:nvPr>
        </p:nvGraphicFramePr>
        <p:xfrm>
          <a:off x="1253490" y="2087632"/>
          <a:ext cx="9861553" cy="3526419"/>
        </p:xfrm>
        <a:graphic>
          <a:graphicData uri="http://schemas.openxmlformats.org/drawingml/2006/table">
            <a:tbl>
              <a:tblPr/>
              <a:tblGrid>
                <a:gridCol w="2127299">
                  <a:extLst>
                    <a:ext uri="{9D8B030D-6E8A-4147-A177-3AD203B41FA5}">
                      <a16:colId xmlns:a16="http://schemas.microsoft.com/office/drawing/2014/main" val="2648566006"/>
                    </a:ext>
                  </a:extLst>
                </a:gridCol>
                <a:gridCol w="987674">
                  <a:extLst>
                    <a:ext uri="{9D8B030D-6E8A-4147-A177-3AD203B41FA5}">
                      <a16:colId xmlns:a16="http://schemas.microsoft.com/office/drawing/2014/main" val="2849017697"/>
                    </a:ext>
                  </a:extLst>
                </a:gridCol>
                <a:gridCol w="802977">
                  <a:extLst>
                    <a:ext uri="{9D8B030D-6E8A-4147-A177-3AD203B41FA5}">
                      <a16:colId xmlns:a16="http://schemas.microsoft.com/office/drawing/2014/main" val="885699241"/>
                    </a:ext>
                  </a:extLst>
                </a:gridCol>
                <a:gridCol w="701040">
                  <a:extLst>
                    <a:ext uri="{9D8B030D-6E8A-4147-A177-3AD203B41FA5}">
                      <a16:colId xmlns:a16="http://schemas.microsoft.com/office/drawing/2014/main" val="3700770770"/>
                    </a:ext>
                  </a:extLst>
                </a:gridCol>
                <a:gridCol w="668868">
                  <a:extLst>
                    <a:ext uri="{9D8B030D-6E8A-4147-A177-3AD203B41FA5}">
                      <a16:colId xmlns:a16="http://schemas.microsoft.com/office/drawing/2014/main" val="2808217430"/>
                    </a:ext>
                  </a:extLst>
                </a:gridCol>
                <a:gridCol w="349485">
                  <a:extLst>
                    <a:ext uri="{9D8B030D-6E8A-4147-A177-3AD203B41FA5}">
                      <a16:colId xmlns:a16="http://schemas.microsoft.com/office/drawing/2014/main" val="129809909"/>
                    </a:ext>
                  </a:extLst>
                </a:gridCol>
                <a:gridCol w="744555">
                  <a:extLst>
                    <a:ext uri="{9D8B030D-6E8A-4147-A177-3AD203B41FA5}">
                      <a16:colId xmlns:a16="http://schemas.microsoft.com/office/drawing/2014/main" val="3105531189"/>
                    </a:ext>
                  </a:extLst>
                </a:gridCol>
                <a:gridCol w="744555">
                  <a:extLst>
                    <a:ext uri="{9D8B030D-6E8A-4147-A177-3AD203B41FA5}">
                      <a16:colId xmlns:a16="http://schemas.microsoft.com/office/drawing/2014/main" val="2747912771"/>
                    </a:ext>
                  </a:extLst>
                </a:gridCol>
                <a:gridCol w="744555">
                  <a:extLst>
                    <a:ext uri="{9D8B030D-6E8A-4147-A177-3AD203B41FA5}">
                      <a16:colId xmlns:a16="http://schemas.microsoft.com/office/drawing/2014/main" val="3214910507"/>
                    </a:ext>
                  </a:extLst>
                </a:gridCol>
                <a:gridCol w="744555">
                  <a:extLst>
                    <a:ext uri="{9D8B030D-6E8A-4147-A177-3AD203B41FA5}">
                      <a16:colId xmlns:a16="http://schemas.microsoft.com/office/drawing/2014/main" val="2992614199"/>
                    </a:ext>
                  </a:extLst>
                </a:gridCol>
                <a:gridCol w="744555">
                  <a:extLst>
                    <a:ext uri="{9D8B030D-6E8A-4147-A177-3AD203B41FA5}">
                      <a16:colId xmlns:a16="http://schemas.microsoft.com/office/drawing/2014/main" val="3653894803"/>
                    </a:ext>
                  </a:extLst>
                </a:gridCol>
                <a:gridCol w="501435">
                  <a:extLst>
                    <a:ext uri="{9D8B030D-6E8A-4147-A177-3AD203B41FA5}">
                      <a16:colId xmlns:a16="http://schemas.microsoft.com/office/drawing/2014/main" val="1758618738"/>
                    </a:ext>
                  </a:extLst>
                </a:gridCol>
              </a:tblGrid>
              <a:tr h="289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(note)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date(index)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person_id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2892180"/>
                  </a:ext>
                </a:extLst>
              </a:tr>
              <a:tr h="289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263714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42944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altLang="ko-KR" sz="1100" b="0" i="0" u="none" strike="noStrike" dirty="0">
                        <a:solidFill>
                          <a:srgbClr val="ED7D3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5425449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index_date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drug_exposure_start_date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517765"/>
                  </a:ext>
                </a:extLst>
              </a:tr>
              <a:tr h="2812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476871"/>
                  </a:ext>
                </a:extLst>
              </a:tr>
              <a:tr h="28952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abnormal_date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413368"/>
                  </a:ext>
                </a:extLst>
              </a:tr>
              <a:tr h="289526"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940922"/>
                  </a:ext>
                </a:extLst>
              </a:tr>
              <a:tr h="28952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date(index)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person_id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age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sex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Label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6645"/>
                  </a:ext>
                </a:extLst>
              </a:tr>
              <a:tr h="29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index_date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2022_01_04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987654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6160116"/>
                  </a:ext>
                </a:extLst>
              </a:tr>
              <a:tr h="29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392695"/>
                  </a:ext>
                </a:extLst>
              </a:tr>
              <a:tr h="297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ED7D3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0474299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B1C892E5-7947-47F4-B08B-C5521C83A221}"/>
              </a:ext>
            </a:extLst>
          </p:cNvPr>
          <p:cNvSpPr txBox="1"/>
          <p:nvPr/>
        </p:nvSpPr>
        <p:spPr>
          <a:xfrm>
            <a:off x="876157" y="1408575"/>
            <a:ext cx="841961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Normalization</a:t>
            </a:r>
          </a:p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Imputation : Forward filling and zero filling  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CFE2249-5D0C-4FC2-B292-E8609404938E}"/>
              </a:ext>
            </a:extLst>
          </p:cNvPr>
          <p:cNvSpPr txBox="1"/>
          <p:nvPr/>
        </p:nvSpPr>
        <p:spPr>
          <a:xfrm>
            <a:off x="876157" y="4048760"/>
            <a:ext cx="8419614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Collapse dimension by index date (time series to timetable)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A644D1D3-31A0-454E-9206-CCF50FC52CC2}"/>
              </a:ext>
            </a:extLst>
          </p:cNvPr>
          <p:cNvSpPr/>
          <p:nvPr/>
        </p:nvSpPr>
        <p:spPr>
          <a:xfrm rot="16200000">
            <a:off x="5792993" y="1188720"/>
            <a:ext cx="270694" cy="92498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9D35ED-0858-4D68-80C3-D68BB9F7AB5E}"/>
              </a:ext>
            </a:extLst>
          </p:cNvPr>
          <p:cNvSpPr txBox="1"/>
          <p:nvPr/>
        </p:nvSpPr>
        <p:spPr>
          <a:xfrm>
            <a:off x="5230015" y="5903925"/>
            <a:ext cx="1396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X_data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왼쪽 중괄호 7">
            <a:extLst>
              <a:ext uri="{FF2B5EF4-FFF2-40B4-BE49-F238E27FC236}">
                <a16:creationId xmlns:a16="http://schemas.microsoft.com/office/drawing/2014/main" id="{029CB253-BC89-4041-A99D-6681A67A0657}"/>
              </a:ext>
            </a:extLst>
          </p:cNvPr>
          <p:cNvSpPr/>
          <p:nvPr/>
        </p:nvSpPr>
        <p:spPr>
          <a:xfrm rot="16200000">
            <a:off x="10773787" y="5534810"/>
            <a:ext cx="193638" cy="52712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859B9A-7BA7-4742-B811-C0DF427B2703}"/>
              </a:ext>
            </a:extLst>
          </p:cNvPr>
          <p:cNvSpPr txBox="1"/>
          <p:nvPr/>
        </p:nvSpPr>
        <p:spPr>
          <a:xfrm>
            <a:off x="10193797" y="5869194"/>
            <a:ext cx="13966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Y_data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58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7C75A-F7FE-4D3B-BDE6-830D710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Method (4) – Modeling 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AC9C2-E134-43C4-9093-C29B378CBF72}"/>
              </a:ext>
            </a:extLst>
          </p:cNvPr>
          <p:cNvSpPr txBox="1"/>
          <p:nvPr/>
        </p:nvSpPr>
        <p:spPr>
          <a:xfrm>
            <a:off x="440871" y="6319004"/>
            <a:ext cx="1128304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Wang, Chen,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Chengyuan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Deng, and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Suzhen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Wang. "Imbalance-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: Leveraging weighted and focal losses for binary label-imbalanced classification with </a:t>
            </a:r>
            <a:r>
              <a:rPr kumimoji="0" lang="en-US" altLang="ko-KR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." </a:t>
            </a:r>
            <a:r>
              <a:rPr kumimoji="0" lang="en-US" altLang="ko-KR" sz="900" b="0" i="1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Pattern Recognition Letters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 136 (2020): 190-197.</a:t>
            </a:r>
            <a:endParaRPr kumimoji="0" lang="ko-KR" alt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C5CBFF-B721-48B4-BD46-2506B5E7AF85}"/>
              </a:ext>
            </a:extLst>
          </p:cNvPr>
          <p:cNvSpPr txBox="1"/>
          <p:nvPr/>
        </p:nvSpPr>
        <p:spPr>
          <a:xfrm>
            <a:off x="558799" y="1101363"/>
            <a:ext cx="1015581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NexusSerif"/>
                <a:ea typeface="맑은 고딕" panose="020B0503020000020004" pitchFamily="50" charset="-127"/>
                <a:cs typeface="+mn-cs"/>
              </a:rPr>
              <a:t>Model :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NexusSerif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NexusSerif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              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NexusSerif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9AABFE4E-085C-46B4-AB44-8962A4FC9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177" y="2171001"/>
            <a:ext cx="5544369" cy="251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611B629-6A37-4833-95C4-C9CD67861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0" y="2267239"/>
            <a:ext cx="4474015" cy="23235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3EEB32-5814-4491-9498-EE3E3845298B}"/>
              </a:ext>
            </a:extLst>
          </p:cNvPr>
          <p:cNvSpPr txBox="1"/>
          <p:nvPr/>
        </p:nvSpPr>
        <p:spPr>
          <a:xfrm>
            <a:off x="2137491" y="4817919"/>
            <a:ext cx="20625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Model </a:t>
            </a:r>
            <a:endParaRPr kumimoji="0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C95386-AA37-4C9C-AE19-9716E557C5E9}"/>
              </a:ext>
            </a:extLst>
          </p:cNvPr>
          <p:cNvSpPr txBox="1"/>
          <p:nvPr/>
        </p:nvSpPr>
        <p:spPr>
          <a:xfrm>
            <a:off x="6719385" y="4817919"/>
            <a:ext cx="36679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Imbalanced </a:t>
            </a:r>
            <a:r>
              <a:rPr kumimoji="0" lang="en-US" altLang="ko-KR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XGBoost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Model </a:t>
            </a:r>
            <a:b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</a:b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 Loss object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Weighted / focal Parameter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조정 </a:t>
            </a:r>
          </a:p>
        </p:txBody>
      </p:sp>
    </p:spTree>
    <p:extLst>
      <p:ext uri="{BB962C8B-B14F-4D97-AF65-F5344CB8AC3E}">
        <p14:creationId xmlns:p14="http://schemas.microsoft.com/office/powerpoint/2010/main" val="43940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(1) – Severance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신촌 세브란스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3,542,309)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C24AAE-FEDA-427E-93FD-0483FE195915}"/>
              </a:ext>
            </a:extLst>
          </p:cNvPr>
          <p:cNvGraphicFramePr>
            <a:graphicFrameLocks noGrp="1"/>
          </p:cNvGraphicFramePr>
          <p:nvPr/>
        </p:nvGraphicFramePr>
        <p:xfrm>
          <a:off x="380998" y="1381497"/>
          <a:ext cx="11496259" cy="5120901"/>
        </p:xfrm>
        <a:graphic>
          <a:graphicData uri="http://schemas.openxmlformats.org/drawingml/2006/table">
            <a:tbl>
              <a:tblPr/>
              <a:tblGrid>
                <a:gridCol w="821637">
                  <a:extLst>
                    <a:ext uri="{9D8B030D-6E8A-4147-A177-3AD203B41FA5}">
                      <a16:colId xmlns:a16="http://schemas.microsoft.com/office/drawing/2014/main" val="3314032761"/>
                    </a:ext>
                  </a:extLst>
                </a:gridCol>
                <a:gridCol w="735495">
                  <a:extLst>
                    <a:ext uri="{9D8B030D-6E8A-4147-A177-3AD203B41FA5}">
                      <a16:colId xmlns:a16="http://schemas.microsoft.com/office/drawing/2014/main" val="162880838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743496250"/>
                    </a:ext>
                  </a:extLst>
                </a:gridCol>
                <a:gridCol w="516835">
                  <a:extLst>
                    <a:ext uri="{9D8B030D-6E8A-4147-A177-3AD203B41FA5}">
                      <a16:colId xmlns:a16="http://schemas.microsoft.com/office/drawing/2014/main" val="1438476211"/>
                    </a:ext>
                  </a:extLst>
                </a:gridCol>
                <a:gridCol w="522700">
                  <a:extLst>
                    <a:ext uri="{9D8B030D-6E8A-4147-A177-3AD203B41FA5}">
                      <a16:colId xmlns:a16="http://schemas.microsoft.com/office/drawing/2014/main" val="1753812543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256345675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5697918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341301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628787458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42017131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328222074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847069945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689748626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704770718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1117677130"/>
                    </a:ext>
                  </a:extLst>
                </a:gridCol>
                <a:gridCol w="2474840">
                  <a:extLst>
                    <a:ext uri="{9D8B030D-6E8A-4147-A177-3AD203B41FA5}">
                      <a16:colId xmlns:a16="http://schemas.microsoft.com/office/drawing/2014/main" val="2394581938"/>
                    </a:ext>
                  </a:extLst>
                </a:gridCol>
              </a:tblGrid>
              <a:tr h="370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 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성능평가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8477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부작용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F1 score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2029"/>
                  </a:ext>
                </a:extLst>
              </a:tr>
              <a:tr h="394835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Hepatotoxicity (</a:t>
                      </a:r>
                      <a:r>
                        <a:rPr lang="ko-KR" altLang="en-US" sz="900" b="1" i="0" u="none" strike="noStrike" dirty="0" err="1">
                          <a:solidFill>
                            <a:srgbClr val="20212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r>
                        <a:rPr lang="en-US" altLang="ko-KR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4124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1237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0.082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0.144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78522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050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6934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0.591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366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valproic acid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04846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0.972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96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2971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5726"/>
                  </a:ext>
                </a:extLst>
              </a:tr>
              <a:tr h="38287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Nephrotoxicity 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5479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0.015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0.884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572369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3668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1560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0.997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5522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8265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14817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4445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0.039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0..839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8018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37337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3425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3055"/>
                  </a:ext>
                </a:extLst>
              </a:tr>
              <a:tr h="275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4938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6928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19965B6-8054-4ED0-BFD5-4CA5885235AB}"/>
              </a:ext>
            </a:extLst>
          </p:cNvPr>
          <p:cNvSpPr txBox="1"/>
          <p:nvPr/>
        </p:nvSpPr>
        <p:spPr>
          <a:xfrm>
            <a:off x="603006" y="896736"/>
            <a:ext cx="111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의약품 부작용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간독성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신독성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인공지능 예측 모델 결과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환자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30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(1) – Severance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신촌 세브란스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3,542,309)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ACD9-5C5D-43B4-9C2B-CC2C2527A365}"/>
              </a:ext>
            </a:extLst>
          </p:cNvPr>
          <p:cNvSpPr txBox="1"/>
          <p:nvPr/>
        </p:nvSpPr>
        <p:spPr>
          <a:xfrm>
            <a:off x="603006" y="896736"/>
            <a:ext cx="111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의약품 부작용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간독성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신독성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인공지능 예측 모델 결과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propensity score matching : age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1:3 </a:t>
            </a:r>
            <a:r>
              <a:rPr lang="ko-KR" altLang="en-US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비율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C24AAE-FEDA-427E-93FD-0483FE195915}"/>
              </a:ext>
            </a:extLst>
          </p:cNvPr>
          <p:cNvGraphicFramePr>
            <a:graphicFrameLocks noGrp="1"/>
          </p:cNvGraphicFramePr>
          <p:nvPr/>
        </p:nvGraphicFramePr>
        <p:xfrm>
          <a:off x="380998" y="1381497"/>
          <a:ext cx="11496259" cy="5120901"/>
        </p:xfrm>
        <a:graphic>
          <a:graphicData uri="http://schemas.openxmlformats.org/drawingml/2006/table">
            <a:tbl>
              <a:tblPr/>
              <a:tblGrid>
                <a:gridCol w="821637">
                  <a:extLst>
                    <a:ext uri="{9D8B030D-6E8A-4147-A177-3AD203B41FA5}">
                      <a16:colId xmlns:a16="http://schemas.microsoft.com/office/drawing/2014/main" val="3314032761"/>
                    </a:ext>
                  </a:extLst>
                </a:gridCol>
                <a:gridCol w="735495">
                  <a:extLst>
                    <a:ext uri="{9D8B030D-6E8A-4147-A177-3AD203B41FA5}">
                      <a16:colId xmlns:a16="http://schemas.microsoft.com/office/drawing/2014/main" val="162880838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743496250"/>
                    </a:ext>
                  </a:extLst>
                </a:gridCol>
                <a:gridCol w="516835">
                  <a:extLst>
                    <a:ext uri="{9D8B030D-6E8A-4147-A177-3AD203B41FA5}">
                      <a16:colId xmlns:a16="http://schemas.microsoft.com/office/drawing/2014/main" val="1438476211"/>
                    </a:ext>
                  </a:extLst>
                </a:gridCol>
                <a:gridCol w="522700">
                  <a:extLst>
                    <a:ext uri="{9D8B030D-6E8A-4147-A177-3AD203B41FA5}">
                      <a16:colId xmlns:a16="http://schemas.microsoft.com/office/drawing/2014/main" val="1753812543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256345675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5697918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341301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628787458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42017131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328222074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847069945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689748626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704770718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1117677130"/>
                    </a:ext>
                  </a:extLst>
                </a:gridCol>
                <a:gridCol w="2474840">
                  <a:extLst>
                    <a:ext uri="{9D8B030D-6E8A-4147-A177-3AD203B41FA5}">
                      <a16:colId xmlns:a16="http://schemas.microsoft.com/office/drawing/2014/main" val="2394581938"/>
                    </a:ext>
                  </a:extLst>
                </a:gridCol>
              </a:tblGrid>
              <a:tr h="370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 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성능평가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8477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부작용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F1 score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2029"/>
                  </a:ext>
                </a:extLst>
              </a:tr>
              <a:tr h="394835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Hepatotoxicity (</a:t>
                      </a:r>
                      <a:r>
                        <a:rPr lang="ko-KR" altLang="en-US" sz="900" b="1" i="0" u="none" strike="noStrike" dirty="0" err="1">
                          <a:solidFill>
                            <a:srgbClr val="20212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r>
                        <a:rPr lang="en-US" altLang="ko-KR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0.424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78522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1062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0.5474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050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6934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2702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366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valproic acid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0.952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04846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96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2971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5726"/>
                  </a:ext>
                </a:extLst>
              </a:tr>
              <a:tr h="38287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Nephrotoxicity 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6572369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1042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0.714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3668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5522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3061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8265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0.454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0.738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8018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1326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37337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3055"/>
                  </a:ext>
                </a:extLst>
              </a:tr>
              <a:tr h="275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4951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6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96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(1) – Severance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신촌 세브란스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3,542,309)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ACD9-5C5D-43B4-9C2B-CC2C2527A365}"/>
              </a:ext>
            </a:extLst>
          </p:cNvPr>
          <p:cNvSpPr txBox="1"/>
          <p:nvPr/>
        </p:nvSpPr>
        <p:spPr>
          <a:xfrm>
            <a:off x="603006" y="896736"/>
            <a:ext cx="921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Celecoxib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복용 환자 대상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Nephrotoxicity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CF9895A-7A23-4DA5-AB7F-8BE10E274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9" y="1381497"/>
            <a:ext cx="9777620" cy="51705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A98A4C-8A48-43D2-B26D-858C6712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17" y="3813598"/>
            <a:ext cx="3557587" cy="273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719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2CEB56-65EA-4D36-9F37-2E1CA52A1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163" y="1381497"/>
            <a:ext cx="9872611" cy="515378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(1) – Severance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신촌 세브란스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3,542,309)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ACD9-5C5D-43B4-9C2B-CC2C2527A365}"/>
              </a:ext>
            </a:extLst>
          </p:cNvPr>
          <p:cNvSpPr txBox="1"/>
          <p:nvPr/>
        </p:nvSpPr>
        <p:spPr>
          <a:xfrm>
            <a:off x="603006" y="896736"/>
            <a:ext cx="921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Lamotrigine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복용 환자 대상 </a:t>
            </a:r>
            <a:r>
              <a:rPr lang="en-US" altLang="ko-KR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Hepatotoxicity </a:t>
            </a: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예측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01A2D9-24CE-41CB-B939-3250C6657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117" y="3912271"/>
            <a:ext cx="3557587" cy="273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803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(2) – Severance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강남 세브란스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</a:t>
            </a: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1615207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ACD9-5C5D-43B4-9C2B-CC2C2527A365}"/>
              </a:ext>
            </a:extLst>
          </p:cNvPr>
          <p:cNvSpPr txBox="1"/>
          <p:nvPr/>
        </p:nvSpPr>
        <p:spPr>
          <a:xfrm>
            <a:off x="603006" y="896736"/>
            <a:ext cx="111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의약품 부작용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간독성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신독성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인공지능 예측 모델 결과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*</a:t>
            </a:r>
            <a:r>
              <a:rPr lang="en-US" altLang="ko-KR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propensity score matching : age 1:4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C24AAE-FEDA-427E-93FD-0483FE195915}"/>
              </a:ext>
            </a:extLst>
          </p:cNvPr>
          <p:cNvGraphicFramePr>
            <a:graphicFrameLocks noGrp="1"/>
          </p:cNvGraphicFramePr>
          <p:nvPr/>
        </p:nvGraphicFramePr>
        <p:xfrm>
          <a:off x="380998" y="1381497"/>
          <a:ext cx="11496259" cy="5120901"/>
        </p:xfrm>
        <a:graphic>
          <a:graphicData uri="http://schemas.openxmlformats.org/drawingml/2006/table">
            <a:tbl>
              <a:tblPr/>
              <a:tblGrid>
                <a:gridCol w="821637">
                  <a:extLst>
                    <a:ext uri="{9D8B030D-6E8A-4147-A177-3AD203B41FA5}">
                      <a16:colId xmlns:a16="http://schemas.microsoft.com/office/drawing/2014/main" val="3314032761"/>
                    </a:ext>
                  </a:extLst>
                </a:gridCol>
                <a:gridCol w="735495">
                  <a:extLst>
                    <a:ext uri="{9D8B030D-6E8A-4147-A177-3AD203B41FA5}">
                      <a16:colId xmlns:a16="http://schemas.microsoft.com/office/drawing/2014/main" val="162880838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743496250"/>
                    </a:ext>
                  </a:extLst>
                </a:gridCol>
                <a:gridCol w="516835">
                  <a:extLst>
                    <a:ext uri="{9D8B030D-6E8A-4147-A177-3AD203B41FA5}">
                      <a16:colId xmlns:a16="http://schemas.microsoft.com/office/drawing/2014/main" val="1438476211"/>
                    </a:ext>
                  </a:extLst>
                </a:gridCol>
                <a:gridCol w="522700">
                  <a:extLst>
                    <a:ext uri="{9D8B030D-6E8A-4147-A177-3AD203B41FA5}">
                      <a16:colId xmlns:a16="http://schemas.microsoft.com/office/drawing/2014/main" val="1753812543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256345675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5697918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341301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628787458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42017131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328222074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847069945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689748626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704770718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1117677130"/>
                    </a:ext>
                  </a:extLst>
                </a:gridCol>
                <a:gridCol w="2474840">
                  <a:extLst>
                    <a:ext uri="{9D8B030D-6E8A-4147-A177-3AD203B41FA5}">
                      <a16:colId xmlns:a16="http://schemas.microsoft.com/office/drawing/2014/main" val="2394581938"/>
                    </a:ext>
                  </a:extLst>
                </a:gridCol>
              </a:tblGrid>
              <a:tr h="370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 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성능평가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8477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부작용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F1 score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2029"/>
                  </a:ext>
                </a:extLst>
              </a:tr>
              <a:tr h="394835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Hepatotoxicity (</a:t>
                      </a:r>
                      <a:r>
                        <a:rPr lang="ko-KR" altLang="en-US" sz="900" b="1" i="0" u="none" strike="noStrike" dirty="0" err="1">
                          <a:solidFill>
                            <a:srgbClr val="20212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r>
                        <a:rPr lang="en-US" altLang="ko-KR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8522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050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6934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366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valproic acid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04846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96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2971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5726"/>
                  </a:ext>
                </a:extLst>
              </a:tr>
              <a:tr h="38287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Nephrotoxicity 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915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572369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3668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5522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8265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0.631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8018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37337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3055"/>
                  </a:ext>
                </a:extLst>
              </a:tr>
              <a:tr h="275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2911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6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783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24BFB7D-58CC-490A-AD6A-68783AAED75D}"/>
              </a:ext>
            </a:extLst>
          </p:cNvPr>
          <p:cNvSpPr txBox="1">
            <a:spLocks/>
          </p:cNvSpPr>
          <p:nvPr/>
        </p:nvSpPr>
        <p:spPr>
          <a:xfrm>
            <a:off x="603006" y="355601"/>
            <a:ext cx="10515600" cy="425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Result (3) – 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건양대병원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 (</a:t>
            </a:r>
            <a:r>
              <a:rPr kumimoji="0" lang="en-US" altLang="ko-KR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XGBoost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rPr>
              <a:t>)</a:t>
            </a:r>
            <a:endParaRPr kumimoji="0" lang="en-US" altLang="ko-KR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E1ECA-F823-4EB4-9D62-A2FFFB675301}"/>
              </a:ext>
            </a:extLst>
          </p:cNvPr>
          <p:cNvSpPr txBox="1"/>
          <p:nvPr/>
        </p:nvSpPr>
        <p:spPr>
          <a:xfrm>
            <a:off x="7722001" y="372253"/>
            <a:ext cx="406773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기관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</a:t>
            </a:r>
            <a:r>
              <a:rPr lang="ko-KR" altLang="en-US" sz="900" b="1" dirty="0">
                <a:solidFill>
                  <a:prstClr val="black"/>
                </a:solidFill>
                <a:latin typeface="맑은 고딕"/>
                <a:ea typeface="맑은 고딕"/>
              </a:rPr>
              <a:t>건양대병원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(n = </a:t>
            </a:r>
            <a:r>
              <a:rPr lang="en-US" altLang="ko-KR" sz="900" b="1" dirty="0">
                <a:solidFill>
                  <a:prstClr val="black"/>
                </a:solidFill>
                <a:latin typeface="맑은 고딕"/>
                <a:ea typeface="맑은 고딕"/>
              </a:rPr>
              <a:t>1615207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관찰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: 1) 60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전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base line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정상 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         2)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약물 복용 시점 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~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최초 부작용 일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(Lab 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수치 기준</a:t>
            </a: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) or 60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일 이내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B1ACD9-5C5D-43B4-9C2B-CC2C2527A365}"/>
              </a:ext>
            </a:extLst>
          </p:cNvPr>
          <p:cNvSpPr txBox="1"/>
          <p:nvPr/>
        </p:nvSpPr>
        <p:spPr>
          <a:xfrm>
            <a:off x="603006" y="896736"/>
            <a:ext cx="111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의약품 부작용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간독성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신독성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인공지능 예측 모델 결과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CEC24AAE-FEDA-427E-93FD-0483FE1959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275735"/>
              </p:ext>
            </p:extLst>
          </p:nvPr>
        </p:nvGraphicFramePr>
        <p:xfrm>
          <a:off x="380998" y="1381497"/>
          <a:ext cx="11496259" cy="5120901"/>
        </p:xfrm>
        <a:graphic>
          <a:graphicData uri="http://schemas.openxmlformats.org/drawingml/2006/table">
            <a:tbl>
              <a:tblPr/>
              <a:tblGrid>
                <a:gridCol w="821637">
                  <a:extLst>
                    <a:ext uri="{9D8B030D-6E8A-4147-A177-3AD203B41FA5}">
                      <a16:colId xmlns:a16="http://schemas.microsoft.com/office/drawing/2014/main" val="3314032761"/>
                    </a:ext>
                  </a:extLst>
                </a:gridCol>
                <a:gridCol w="735495">
                  <a:extLst>
                    <a:ext uri="{9D8B030D-6E8A-4147-A177-3AD203B41FA5}">
                      <a16:colId xmlns:a16="http://schemas.microsoft.com/office/drawing/2014/main" val="1628808387"/>
                    </a:ext>
                  </a:extLst>
                </a:gridCol>
                <a:gridCol w="536713">
                  <a:extLst>
                    <a:ext uri="{9D8B030D-6E8A-4147-A177-3AD203B41FA5}">
                      <a16:colId xmlns:a16="http://schemas.microsoft.com/office/drawing/2014/main" val="743496250"/>
                    </a:ext>
                  </a:extLst>
                </a:gridCol>
                <a:gridCol w="516835">
                  <a:extLst>
                    <a:ext uri="{9D8B030D-6E8A-4147-A177-3AD203B41FA5}">
                      <a16:colId xmlns:a16="http://schemas.microsoft.com/office/drawing/2014/main" val="1438476211"/>
                    </a:ext>
                  </a:extLst>
                </a:gridCol>
                <a:gridCol w="522700">
                  <a:extLst>
                    <a:ext uri="{9D8B030D-6E8A-4147-A177-3AD203B41FA5}">
                      <a16:colId xmlns:a16="http://schemas.microsoft.com/office/drawing/2014/main" val="1753812543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256345675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5697918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3413013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628787458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420171317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328222074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3847069945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689748626"/>
                    </a:ext>
                  </a:extLst>
                </a:gridCol>
                <a:gridCol w="583457">
                  <a:extLst>
                    <a:ext uri="{9D8B030D-6E8A-4147-A177-3AD203B41FA5}">
                      <a16:colId xmlns:a16="http://schemas.microsoft.com/office/drawing/2014/main" val="1704770718"/>
                    </a:ext>
                  </a:extLst>
                </a:gridCol>
                <a:gridCol w="636926">
                  <a:extLst>
                    <a:ext uri="{9D8B030D-6E8A-4147-A177-3AD203B41FA5}">
                      <a16:colId xmlns:a16="http://schemas.microsoft.com/office/drawing/2014/main" val="1117677130"/>
                    </a:ext>
                  </a:extLst>
                </a:gridCol>
                <a:gridCol w="2474840">
                  <a:extLst>
                    <a:ext uri="{9D8B030D-6E8A-4147-A177-3AD203B41FA5}">
                      <a16:colId xmlns:a16="http://schemas.microsoft.com/office/drawing/2014/main" val="2394581938"/>
                    </a:ext>
                  </a:extLst>
                </a:gridCol>
              </a:tblGrid>
              <a:tr h="37090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환자 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성능평가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7884771"/>
                  </a:ext>
                </a:extLst>
              </a:tr>
              <a:tr h="275188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부작용 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도메인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발생 군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미발생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 군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F1 score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AUC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변수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42029"/>
                  </a:ext>
                </a:extLst>
              </a:tr>
              <a:tr h="394835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Hepatotoxicity (</a:t>
                      </a:r>
                      <a:r>
                        <a:rPr lang="ko-KR" altLang="en-US" sz="900" b="1" i="0" u="none" strike="noStrike" dirty="0" err="1">
                          <a:solidFill>
                            <a:srgbClr val="202124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r>
                        <a:rPr lang="en-US" altLang="ko-KR" sz="900" b="1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938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nan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0.825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778522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973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Specificity</a:t>
                      </a:r>
                      <a:endParaRPr 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90050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691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0.938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6934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493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nan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20366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valproic acid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1168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nan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0.637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304846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1436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0.949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896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1200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0.949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529713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963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Nan</a:t>
                      </a:r>
                      <a:r>
                        <a:rPr lang="ko-KR" alt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55726"/>
                  </a:ext>
                </a:extLst>
              </a:tr>
              <a:tr h="382871">
                <a:tc rowSpan="8">
                  <a:txBody>
                    <a:bodyPr/>
                    <a:lstStyle/>
                    <a:p>
                      <a:pPr algn="ctr" rtl="0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Nephrotoxicity (</a:t>
                      </a:r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8097" marR="8097" marT="8097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361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1058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0.931</a:t>
                      </a:r>
                      <a:endParaRPr lang="en-US" altLang="ko-KR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b="0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6572369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1239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0.991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436682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1072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0.982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855220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711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0.5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78265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sng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Meas.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sng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TP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endParaRPr lang="en-US" altLang="ko-KR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l" fontAlgn="ctr"/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980184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Drug.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337337"/>
                  </a:ext>
                </a:extLst>
              </a:tr>
              <a:tr h="26322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Proc.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TN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183055"/>
                  </a:ext>
                </a:extLst>
              </a:tr>
              <a:tr h="2751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Cond.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FP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8097" marR="8097" marT="809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969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0884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A4FC86C-A6E3-410A-AF12-08D8F8E258B4}"/>
              </a:ext>
            </a:extLst>
          </p:cNvPr>
          <p:cNvCxnSpPr>
            <a:cxnSpLocks/>
          </p:cNvCxnSpPr>
          <p:nvPr/>
        </p:nvCxnSpPr>
        <p:spPr>
          <a:xfrm>
            <a:off x="850491" y="1521189"/>
            <a:ext cx="360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87E8199-9861-4FCB-A085-80E4CE26FD32}"/>
              </a:ext>
            </a:extLst>
          </p:cNvPr>
          <p:cNvCxnSpPr>
            <a:cxnSpLocks/>
          </p:cNvCxnSpPr>
          <p:nvPr/>
        </p:nvCxnSpPr>
        <p:spPr>
          <a:xfrm>
            <a:off x="850491" y="2068986"/>
            <a:ext cx="216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4F2485F-1B3E-4264-99C3-F582A87A70C0}"/>
              </a:ext>
            </a:extLst>
          </p:cNvPr>
          <p:cNvCxnSpPr>
            <a:cxnSpLocks/>
          </p:cNvCxnSpPr>
          <p:nvPr/>
        </p:nvCxnSpPr>
        <p:spPr>
          <a:xfrm>
            <a:off x="850491" y="2616783"/>
            <a:ext cx="288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F0984F9-B646-443F-B118-412AA0521193}"/>
              </a:ext>
            </a:extLst>
          </p:cNvPr>
          <p:cNvCxnSpPr>
            <a:cxnSpLocks/>
          </p:cNvCxnSpPr>
          <p:nvPr/>
        </p:nvCxnSpPr>
        <p:spPr>
          <a:xfrm>
            <a:off x="850491" y="5308014"/>
            <a:ext cx="72000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F6D50EA-4BD8-4095-B1E2-5FFDBDA50623}"/>
              </a:ext>
            </a:extLst>
          </p:cNvPr>
          <p:cNvCxnSpPr>
            <a:cxnSpLocks/>
          </p:cNvCxnSpPr>
          <p:nvPr/>
        </p:nvCxnSpPr>
        <p:spPr>
          <a:xfrm>
            <a:off x="850491" y="3712377"/>
            <a:ext cx="108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1A51FD4-4221-4B4E-9F99-932EECEA76AA}"/>
              </a:ext>
            </a:extLst>
          </p:cNvPr>
          <p:cNvCxnSpPr>
            <a:cxnSpLocks/>
          </p:cNvCxnSpPr>
          <p:nvPr/>
        </p:nvCxnSpPr>
        <p:spPr>
          <a:xfrm>
            <a:off x="850491" y="4260174"/>
            <a:ext cx="72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51CE487-C47C-46C1-9112-CB1E94861B3F}"/>
              </a:ext>
            </a:extLst>
          </p:cNvPr>
          <p:cNvCxnSpPr>
            <a:cxnSpLocks/>
          </p:cNvCxnSpPr>
          <p:nvPr/>
        </p:nvCxnSpPr>
        <p:spPr>
          <a:xfrm>
            <a:off x="850491" y="3205311"/>
            <a:ext cx="324000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7F4D80-5E0E-494D-80F9-CFB844819D31}"/>
              </a:ext>
            </a:extLst>
          </p:cNvPr>
          <p:cNvCxnSpPr>
            <a:cxnSpLocks/>
          </p:cNvCxnSpPr>
          <p:nvPr/>
        </p:nvCxnSpPr>
        <p:spPr>
          <a:xfrm>
            <a:off x="875072" y="5873372"/>
            <a:ext cx="72000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405028C-2496-419E-BEEF-FD813539027F}"/>
              </a:ext>
            </a:extLst>
          </p:cNvPr>
          <p:cNvCxnSpPr>
            <a:cxnSpLocks/>
          </p:cNvCxnSpPr>
          <p:nvPr/>
        </p:nvCxnSpPr>
        <p:spPr>
          <a:xfrm>
            <a:off x="875073" y="6443645"/>
            <a:ext cx="7200000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4040F7A0-02BC-45DE-A0DD-7CC62DA5DF66}"/>
              </a:ext>
            </a:extLst>
          </p:cNvPr>
          <p:cNvCxnSpPr>
            <a:cxnSpLocks/>
          </p:cNvCxnSpPr>
          <p:nvPr/>
        </p:nvCxnSpPr>
        <p:spPr>
          <a:xfrm>
            <a:off x="4447927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BAD1F084-E811-459B-8338-5AD02D7DEFC5}"/>
              </a:ext>
            </a:extLst>
          </p:cNvPr>
          <p:cNvCxnSpPr>
            <a:cxnSpLocks/>
          </p:cNvCxnSpPr>
          <p:nvPr/>
        </p:nvCxnSpPr>
        <p:spPr>
          <a:xfrm>
            <a:off x="870149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656B916-1089-4FFD-AA28-FBA6C6FD0D85}"/>
              </a:ext>
            </a:extLst>
          </p:cNvPr>
          <p:cNvCxnSpPr>
            <a:cxnSpLocks/>
          </p:cNvCxnSpPr>
          <p:nvPr/>
        </p:nvCxnSpPr>
        <p:spPr>
          <a:xfrm>
            <a:off x="1466445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6BC77FD-A034-4F96-8D8A-305F167E1D25}"/>
              </a:ext>
            </a:extLst>
          </p:cNvPr>
          <p:cNvCxnSpPr>
            <a:cxnSpLocks/>
          </p:cNvCxnSpPr>
          <p:nvPr/>
        </p:nvCxnSpPr>
        <p:spPr>
          <a:xfrm>
            <a:off x="2062741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51048FE-4FA5-4E9B-AF2A-39369E5D5497}"/>
              </a:ext>
            </a:extLst>
          </p:cNvPr>
          <p:cNvCxnSpPr>
            <a:cxnSpLocks/>
          </p:cNvCxnSpPr>
          <p:nvPr/>
        </p:nvCxnSpPr>
        <p:spPr>
          <a:xfrm>
            <a:off x="2659037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2B2E399-19A3-4BDF-AFBC-24534D9A7A8B}"/>
              </a:ext>
            </a:extLst>
          </p:cNvPr>
          <p:cNvCxnSpPr>
            <a:cxnSpLocks/>
          </p:cNvCxnSpPr>
          <p:nvPr/>
        </p:nvCxnSpPr>
        <p:spPr>
          <a:xfrm>
            <a:off x="3851629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66DA5A9-72C4-410B-8C50-9E444F12A1EC}"/>
              </a:ext>
            </a:extLst>
          </p:cNvPr>
          <p:cNvCxnSpPr>
            <a:cxnSpLocks/>
          </p:cNvCxnSpPr>
          <p:nvPr/>
        </p:nvCxnSpPr>
        <p:spPr>
          <a:xfrm>
            <a:off x="3255333" y="5073455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78130B6-52BD-4517-AABA-1AAADAEC128E}"/>
              </a:ext>
            </a:extLst>
          </p:cNvPr>
          <p:cNvCxnSpPr>
            <a:cxnSpLocks/>
          </p:cNvCxnSpPr>
          <p:nvPr/>
        </p:nvCxnSpPr>
        <p:spPr>
          <a:xfrm>
            <a:off x="3682180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3A0C7C4-0EF5-40B4-AFB4-4D3DC3A2D381}"/>
              </a:ext>
            </a:extLst>
          </p:cNvPr>
          <p:cNvCxnSpPr>
            <a:cxnSpLocks/>
          </p:cNvCxnSpPr>
          <p:nvPr/>
        </p:nvCxnSpPr>
        <p:spPr>
          <a:xfrm>
            <a:off x="855401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1A7B133-9133-4195-840F-EAE14E712586}"/>
              </a:ext>
            </a:extLst>
          </p:cNvPr>
          <p:cNvCxnSpPr>
            <a:cxnSpLocks/>
          </p:cNvCxnSpPr>
          <p:nvPr/>
        </p:nvCxnSpPr>
        <p:spPr>
          <a:xfrm>
            <a:off x="1342918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8BC7C324-53A3-49CA-9101-28EABDADB937}"/>
              </a:ext>
            </a:extLst>
          </p:cNvPr>
          <p:cNvCxnSpPr>
            <a:cxnSpLocks/>
          </p:cNvCxnSpPr>
          <p:nvPr/>
        </p:nvCxnSpPr>
        <p:spPr>
          <a:xfrm>
            <a:off x="1810771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87E43C0-09C0-4E0B-A649-13E9783A14A2}"/>
              </a:ext>
            </a:extLst>
          </p:cNvPr>
          <p:cNvCxnSpPr>
            <a:cxnSpLocks/>
          </p:cNvCxnSpPr>
          <p:nvPr/>
        </p:nvCxnSpPr>
        <p:spPr>
          <a:xfrm>
            <a:off x="2278624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E2C80A2-9038-44F4-8950-6A8080E1060F}"/>
              </a:ext>
            </a:extLst>
          </p:cNvPr>
          <p:cNvCxnSpPr>
            <a:cxnSpLocks/>
          </p:cNvCxnSpPr>
          <p:nvPr/>
        </p:nvCxnSpPr>
        <p:spPr>
          <a:xfrm>
            <a:off x="2746477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B30FDC8-D26A-47B9-992D-DE2A8C2196C2}"/>
              </a:ext>
            </a:extLst>
          </p:cNvPr>
          <p:cNvCxnSpPr>
            <a:cxnSpLocks/>
          </p:cNvCxnSpPr>
          <p:nvPr/>
        </p:nvCxnSpPr>
        <p:spPr>
          <a:xfrm>
            <a:off x="3214330" y="2433492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FE7574D-6172-4311-922F-B98E7EC56EFC}"/>
              </a:ext>
            </a:extLst>
          </p:cNvPr>
          <p:cNvCxnSpPr>
            <a:cxnSpLocks/>
          </p:cNvCxnSpPr>
          <p:nvPr/>
        </p:nvCxnSpPr>
        <p:spPr>
          <a:xfrm>
            <a:off x="2989003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3B339F85-AC70-4510-85D8-223B31E5582F}"/>
              </a:ext>
            </a:extLst>
          </p:cNvPr>
          <p:cNvCxnSpPr>
            <a:cxnSpLocks/>
          </p:cNvCxnSpPr>
          <p:nvPr/>
        </p:nvCxnSpPr>
        <p:spPr>
          <a:xfrm>
            <a:off x="860315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478D6AF6-7141-4673-92A0-6B4BB113B6C8}"/>
              </a:ext>
            </a:extLst>
          </p:cNvPr>
          <p:cNvCxnSpPr>
            <a:cxnSpLocks/>
          </p:cNvCxnSpPr>
          <p:nvPr/>
        </p:nvCxnSpPr>
        <p:spPr>
          <a:xfrm>
            <a:off x="1215096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1E305BE-2368-41FD-A713-6DA5C28BFA19}"/>
              </a:ext>
            </a:extLst>
          </p:cNvPr>
          <p:cNvCxnSpPr>
            <a:cxnSpLocks/>
          </p:cNvCxnSpPr>
          <p:nvPr/>
        </p:nvCxnSpPr>
        <p:spPr>
          <a:xfrm>
            <a:off x="1569877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105EA2F-F446-49E8-A36A-09092F972CAD}"/>
              </a:ext>
            </a:extLst>
          </p:cNvPr>
          <p:cNvCxnSpPr>
            <a:cxnSpLocks/>
          </p:cNvCxnSpPr>
          <p:nvPr/>
        </p:nvCxnSpPr>
        <p:spPr>
          <a:xfrm>
            <a:off x="1924658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5F4BEB7C-4BEE-44A0-BAD0-B2DFE2E374E2}"/>
              </a:ext>
            </a:extLst>
          </p:cNvPr>
          <p:cNvCxnSpPr>
            <a:cxnSpLocks/>
          </p:cNvCxnSpPr>
          <p:nvPr/>
        </p:nvCxnSpPr>
        <p:spPr>
          <a:xfrm>
            <a:off x="2279439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22EA8C5D-36B5-4104-B918-1E93D2B8F5B9}"/>
              </a:ext>
            </a:extLst>
          </p:cNvPr>
          <p:cNvCxnSpPr>
            <a:cxnSpLocks/>
          </p:cNvCxnSpPr>
          <p:nvPr/>
        </p:nvCxnSpPr>
        <p:spPr>
          <a:xfrm>
            <a:off x="2634222" y="1887800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091FF76D-06BA-46DA-8AF1-EC1DA2525236}"/>
              </a:ext>
            </a:extLst>
          </p:cNvPr>
          <p:cNvCxnSpPr>
            <a:cxnSpLocks/>
          </p:cNvCxnSpPr>
          <p:nvPr/>
        </p:nvCxnSpPr>
        <p:spPr>
          <a:xfrm>
            <a:off x="1563321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11C76C6E-243A-4A0C-A6B8-D77EE5C8B83E}"/>
              </a:ext>
            </a:extLst>
          </p:cNvPr>
          <p:cNvCxnSpPr>
            <a:cxnSpLocks/>
          </p:cNvCxnSpPr>
          <p:nvPr/>
        </p:nvCxnSpPr>
        <p:spPr>
          <a:xfrm>
            <a:off x="860315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0171AE0-D324-4746-9D5E-47D8CFADAE92}"/>
              </a:ext>
            </a:extLst>
          </p:cNvPr>
          <p:cNvCxnSpPr>
            <a:cxnSpLocks/>
          </p:cNvCxnSpPr>
          <p:nvPr/>
        </p:nvCxnSpPr>
        <p:spPr>
          <a:xfrm>
            <a:off x="1211819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3792149E-9E20-4F2F-B370-9EF28AC42E22}"/>
              </a:ext>
            </a:extLst>
          </p:cNvPr>
          <p:cNvCxnSpPr>
            <a:cxnSpLocks/>
          </p:cNvCxnSpPr>
          <p:nvPr/>
        </p:nvCxnSpPr>
        <p:spPr>
          <a:xfrm>
            <a:off x="977483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9A33625A-EF8C-4113-8F89-83A3A13D0A20}"/>
              </a:ext>
            </a:extLst>
          </p:cNvPr>
          <p:cNvCxnSpPr>
            <a:cxnSpLocks/>
          </p:cNvCxnSpPr>
          <p:nvPr/>
        </p:nvCxnSpPr>
        <p:spPr>
          <a:xfrm>
            <a:off x="1328987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C3E97BCB-7040-4837-B8E9-BDFC32D4130A}"/>
              </a:ext>
            </a:extLst>
          </p:cNvPr>
          <p:cNvCxnSpPr>
            <a:cxnSpLocks/>
          </p:cNvCxnSpPr>
          <p:nvPr/>
        </p:nvCxnSpPr>
        <p:spPr>
          <a:xfrm>
            <a:off x="1094651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5ED12841-3EB8-485D-8409-6536408CFD44}"/>
              </a:ext>
            </a:extLst>
          </p:cNvPr>
          <p:cNvCxnSpPr>
            <a:cxnSpLocks/>
          </p:cNvCxnSpPr>
          <p:nvPr/>
        </p:nvCxnSpPr>
        <p:spPr>
          <a:xfrm>
            <a:off x="1446155" y="407813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C7ABE616-C7BC-4278-886E-D00129BDCBED}"/>
              </a:ext>
            </a:extLst>
          </p:cNvPr>
          <p:cNvCxnSpPr>
            <a:cxnSpLocks/>
          </p:cNvCxnSpPr>
          <p:nvPr/>
        </p:nvCxnSpPr>
        <p:spPr>
          <a:xfrm>
            <a:off x="4452843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08D4CB8C-0E6F-42D8-BCEE-E4563CC22748}"/>
              </a:ext>
            </a:extLst>
          </p:cNvPr>
          <p:cNvCxnSpPr>
            <a:cxnSpLocks/>
          </p:cNvCxnSpPr>
          <p:nvPr/>
        </p:nvCxnSpPr>
        <p:spPr>
          <a:xfrm>
            <a:off x="865233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91CC058A-82DB-4AC7-8204-B5C1DE7313E0}"/>
              </a:ext>
            </a:extLst>
          </p:cNvPr>
          <p:cNvCxnSpPr>
            <a:cxnSpLocks/>
          </p:cNvCxnSpPr>
          <p:nvPr/>
        </p:nvCxnSpPr>
        <p:spPr>
          <a:xfrm>
            <a:off x="1463168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A5001C13-126A-4973-8CC4-8D9D2201D0D7}"/>
              </a:ext>
            </a:extLst>
          </p:cNvPr>
          <p:cNvCxnSpPr>
            <a:cxnSpLocks/>
          </p:cNvCxnSpPr>
          <p:nvPr/>
        </p:nvCxnSpPr>
        <p:spPr>
          <a:xfrm>
            <a:off x="2061103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97425C7-36A6-4770-AFF9-B31D74165F44}"/>
              </a:ext>
            </a:extLst>
          </p:cNvPr>
          <p:cNvCxnSpPr>
            <a:cxnSpLocks/>
          </p:cNvCxnSpPr>
          <p:nvPr/>
        </p:nvCxnSpPr>
        <p:spPr>
          <a:xfrm>
            <a:off x="2659038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5A1E0C77-2540-4FB3-B8C3-7F3ABF45CAFA}"/>
              </a:ext>
            </a:extLst>
          </p:cNvPr>
          <p:cNvCxnSpPr>
            <a:cxnSpLocks/>
          </p:cNvCxnSpPr>
          <p:nvPr/>
        </p:nvCxnSpPr>
        <p:spPr>
          <a:xfrm>
            <a:off x="3854908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2090EDDC-EC37-4CBB-BA42-673146131AFD}"/>
              </a:ext>
            </a:extLst>
          </p:cNvPr>
          <p:cNvCxnSpPr>
            <a:cxnSpLocks/>
          </p:cNvCxnSpPr>
          <p:nvPr/>
        </p:nvCxnSpPr>
        <p:spPr>
          <a:xfrm>
            <a:off x="3256973" y="5687973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제목 1">
            <a:extLst>
              <a:ext uri="{FF2B5EF4-FFF2-40B4-BE49-F238E27FC236}">
                <a16:creationId xmlns:a16="http://schemas.microsoft.com/office/drawing/2014/main" id="{155AF1D9-8993-4A5D-9E8B-ADA6AA22B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65125"/>
            <a:ext cx="11283043" cy="499399"/>
          </a:xfrm>
        </p:spPr>
        <p:txBody>
          <a:bodyPr/>
          <a:lstStyle/>
          <a:p>
            <a:r>
              <a:rPr lang="en-US" altLang="ko-KR" dirty="0"/>
              <a:t>Importance Feature (Timeline)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6C7E0B-7BD6-421C-9E36-E723CB07F20C}"/>
              </a:ext>
            </a:extLst>
          </p:cNvPr>
          <p:cNvSpPr txBox="1"/>
          <p:nvPr/>
        </p:nvSpPr>
        <p:spPr>
          <a:xfrm>
            <a:off x="766916" y="10949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Label 1 : </a:t>
            </a:r>
            <a:r>
              <a:rPr lang="ko-KR" altLang="en-US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부작용이 일어난 시점에서 </a:t>
            </a:r>
            <a:r>
              <a:rPr lang="en-US" altLang="ko-KR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등분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NexusSerif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018AF8-32DA-4860-8AF2-36B9B1B80773}"/>
              </a:ext>
            </a:extLst>
          </p:cNvPr>
          <p:cNvSpPr txBox="1"/>
          <p:nvPr/>
        </p:nvSpPr>
        <p:spPr>
          <a:xfrm>
            <a:off x="792884" y="464402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Label 0 : </a:t>
            </a:r>
            <a:r>
              <a:rPr lang="ko-KR" altLang="en-US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평균 부작용 발생 일 기준으로 </a:t>
            </a:r>
            <a:r>
              <a:rPr lang="en-US" altLang="ko-KR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7</a:t>
            </a:r>
            <a:r>
              <a:rPr lang="ko-KR" altLang="en-US" b="1" dirty="0">
                <a:solidFill>
                  <a:srgbClr val="505050"/>
                </a:solidFill>
                <a:latin typeface="NexusSerif"/>
                <a:ea typeface="맑은 고딕" panose="020B0503020000020004" pitchFamily="50" charset="-127"/>
              </a:rPr>
              <a:t>등분 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NexusSerif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D208739-4EAA-4E7B-807F-290C071F2847}"/>
              </a:ext>
            </a:extLst>
          </p:cNvPr>
          <p:cNvCxnSpPr>
            <a:cxnSpLocks/>
          </p:cNvCxnSpPr>
          <p:nvPr/>
        </p:nvCxnSpPr>
        <p:spPr>
          <a:xfrm>
            <a:off x="4450491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0E7EF066-55B4-451D-BE7E-BC370367A574}"/>
              </a:ext>
            </a:extLst>
          </p:cNvPr>
          <p:cNvCxnSpPr>
            <a:cxnSpLocks/>
          </p:cNvCxnSpPr>
          <p:nvPr/>
        </p:nvCxnSpPr>
        <p:spPr>
          <a:xfrm>
            <a:off x="855399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ACAE6D59-2E11-4EBB-93D5-6B41393BF531}"/>
              </a:ext>
            </a:extLst>
          </p:cNvPr>
          <p:cNvCxnSpPr>
            <a:cxnSpLocks/>
          </p:cNvCxnSpPr>
          <p:nvPr/>
        </p:nvCxnSpPr>
        <p:spPr>
          <a:xfrm>
            <a:off x="1454581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ED74C47-DE19-455B-A2C1-802D603592DE}"/>
              </a:ext>
            </a:extLst>
          </p:cNvPr>
          <p:cNvCxnSpPr>
            <a:cxnSpLocks/>
          </p:cNvCxnSpPr>
          <p:nvPr/>
        </p:nvCxnSpPr>
        <p:spPr>
          <a:xfrm>
            <a:off x="2053763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F3386877-4357-4129-AFE5-8EFD6B39BC51}"/>
              </a:ext>
            </a:extLst>
          </p:cNvPr>
          <p:cNvCxnSpPr>
            <a:cxnSpLocks/>
          </p:cNvCxnSpPr>
          <p:nvPr/>
        </p:nvCxnSpPr>
        <p:spPr>
          <a:xfrm>
            <a:off x="2652945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0E97277-BE85-4524-8570-7C1E3518B45F}"/>
              </a:ext>
            </a:extLst>
          </p:cNvPr>
          <p:cNvCxnSpPr>
            <a:cxnSpLocks/>
          </p:cNvCxnSpPr>
          <p:nvPr/>
        </p:nvCxnSpPr>
        <p:spPr>
          <a:xfrm>
            <a:off x="3252127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328B54E8-C60B-42D9-A69A-BC13CE7B118F}"/>
              </a:ext>
            </a:extLst>
          </p:cNvPr>
          <p:cNvCxnSpPr>
            <a:cxnSpLocks/>
          </p:cNvCxnSpPr>
          <p:nvPr/>
        </p:nvCxnSpPr>
        <p:spPr>
          <a:xfrm>
            <a:off x="3851309" y="1371605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5555B0DD-F078-4CC7-B187-666E134F5354}"/>
              </a:ext>
            </a:extLst>
          </p:cNvPr>
          <p:cNvCxnSpPr>
            <a:cxnSpLocks/>
          </p:cNvCxnSpPr>
          <p:nvPr/>
        </p:nvCxnSpPr>
        <p:spPr>
          <a:xfrm>
            <a:off x="4090491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3136B336-91BD-4CAB-8D1A-A8024AC654D7}"/>
              </a:ext>
            </a:extLst>
          </p:cNvPr>
          <p:cNvCxnSpPr>
            <a:cxnSpLocks/>
          </p:cNvCxnSpPr>
          <p:nvPr/>
        </p:nvCxnSpPr>
        <p:spPr>
          <a:xfrm>
            <a:off x="860317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2B88DFF3-E86B-4EE9-95F9-1216311387BF}"/>
              </a:ext>
            </a:extLst>
          </p:cNvPr>
          <p:cNvCxnSpPr>
            <a:cxnSpLocks/>
          </p:cNvCxnSpPr>
          <p:nvPr/>
        </p:nvCxnSpPr>
        <p:spPr>
          <a:xfrm>
            <a:off x="1398679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5B400AEB-9FB5-42A9-89BC-5EF9013E3806}"/>
              </a:ext>
            </a:extLst>
          </p:cNvPr>
          <p:cNvCxnSpPr>
            <a:cxnSpLocks/>
          </p:cNvCxnSpPr>
          <p:nvPr/>
        </p:nvCxnSpPr>
        <p:spPr>
          <a:xfrm>
            <a:off x="1937041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5B59C448-67A5-49C6-B61A-6CC30615C595}"/>
              </a:ext>
            </a:extLst>
          </p:cNvPr>
          <p:cNvCxnSpPr>
            <a:cxnSpLocks/>
          </p:cNvCxnSpPr>
          <p:nvPr/>
        </p:nvCxnSpPr>
        <p:spPr>
          <a:xfrm>
            <a:off x="2475403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CB093313-5596-4467-B06E-A4A737C47A36}"/>
              </a:ext>
            </a:extLst>
          </p:cNvPr>
          <p:cNvCxnSpPr>
            <a:cxnSpLocks/>
          </p:cNvCxnSpPr>
          <p:nvPr/>
        </p:nvCxnSpPr>
        <p:spPr>
          <a:xfrm>
            <a:off x="3013765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BA50C7BB-C9D9-48AB-B1D5-58465259E986}"/>
              </a:ext>
            </a:extLst>
          </p:cNvPr>
          <p:cNvCxnSpPr>
            <a:cxnSpLocks/>
          </p:cNvCxnSpPr>
          <p:nvPr/>
        </p:nvCxnSpPr>
        <p:spPr>
          <a:xfrm>
            <a:off x="3552127" y="3008678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6A4ED61B-6BDF-4FD0-9C67-53E699454140}"/>
              </a:ext>
            </a:extLst>
          </p:cNvPr>
          <p:cNvCxnSpPr>
            <a:cxnSpLocks/>
          </p:cNvCxnSpPr>
          <p:nvPr/>
        </p:nvCxnSpPr>
        <p:spPr>
          <a:xfrm>
            <a:off x="1922199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64B36C53-AA7C-4471-B4CF-4A9E1AEDBEB7}"/>
              </a:ext>
            </a:extLst>
          </p:cNvPr>
          <p:cNvCxnSpPr>
            <a:cxnSpLocks/>
          </p:cNvCxnSpPr>
          <p:nvPr/>
        </p:nvCxnSpPr>
        <p:spPr>
          <a:xfrm>
            <a:off x="845566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79C12E3D-48AD-4712-9B8F-EDB7895485BA}"/>
              </a:ext>
            </a:extLst>
          </p:cNvPr>
          <p:cNvCxnSpPr>
            <a:cxnSpLocks/>
          </p:cNvCxnSpPr>
          <p:nvPr/>
        </p:nvCxnSpPr>
        <p:spPr>
          <a:xfrm>
            <a:off x="1383883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BD7F5621-F19F-43C4-8AD7-823F51E58851}"/>
              </a:ext>
            </a:extLst>
          </p:cNvPr>
          <p:cNvCxnSpPr>
            <a:cxnSpLocks/>
          </p:cNvCxnSpPr>
          <p:nvPr/>
        </p:nvCxnSpPr>
        <p:spPr>
          <a:xfrm>
            <a:off x="1025005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6836AC87-E5FB-41B1-A828-70B29AEC29A4}"/>
              </a:ext>
            </a:extLst>
          </p:cNvPr>
          <p:cNvCxnSpPr>
            <a:cxnSpLocks/>
          </p:cNvCxnSpPr>
          <p:nvPr/>
        </p:nvCxnSpPr>
        <p:spPr>
          <a:xfrm>
            <a:off x="1563322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38E14BBF-7B66-48FC-A03A-B14DF2A47900}"/>
              </a:ext>
            </a:extLst>
          </p:cNvPr>
          <p:cNvCxnSpPr>
            <a:cxnSpLocks/>
          </p:cNvCxnSpPr>
          <p:nvPr/>
        </p:nvCxnSpPr>
        <p:spPr>
          <a:xfrm>
            <a:off x="1204444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:a16="http://schemas.microsoft.com/office/drawing/2014/main" id="{623D8979-D97B-44D3-B0AE-2F87801FEC7C}"/>
              </a:ext>
            </a:extLst>
          </p:cNvPr>
          <p:cNvCxnSpPr>
            <a:cxnSpLocks/>
          </p:cNvCxnSpPr>
          <p:nvPr/>
        </p:nvCxnSpPr>
        <p:spPr>
          <a:xfrm>
            <a:off x="1742761" y="3522614"/>
            <a:ext cx="0" cy="360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>
            <a:extLst>
              <a:ext uri="{FF2B5EF4-FFF2-40B4-BE49-F238E27FC236}">
                <a16:creationId xmlns:a16="http://schemas.microsoft.com/office/drawing/2014/main" id="{7BE9923C-ABA3-4466-8C9D-97A73AC2EAFA}"/>
              </a:ext>
            </a:extLst>
          </p:cNvPr>
          <p:cNvCxnSpPr>
            <a:cxnSpLocks/>
          </p:cNvCxnSpPr>
          <p:nvPr/>
        </p:nvCxnSpPr>
        <p:spPr>
          <a:xfrm>
            <a:off x="4457757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07EF6BDB-BB4F-4477-B221-D3C54EF84427}"/>
              </a:ext>
            </a:extLst>
          </p:cNvPr>
          <p:cNvCxnSpPr>
            <a:cxnSpLocks/>
          </p:cNvCxnSpPr>
          <p:nvPr/>
        </p:nvCxnSpPr>
        <p:spPr>
          <a:xfrm>
            <a:off x="870147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>
            <a:extLst>
              <a:ext uri="{FF2B5EF4-FFF2-40B4-BE49-F238E27FC236}">
                <a16:creationId xmlns:a16="http://schemas.microsoft.com/office/drawing/2014/main" id="{2A0B72DF-BF74-4BA8-BD31-23919DD0FCFD}"/>
              </a:ext>
            </a:extLst>
          </p:cNvPr>
          <p:cNvCxnSpPr>
            <a:cxnSpLocks/>
          </p:cNvCxnSpPr>
          <p:nvPr/>
        </p:nvCxnSpPr>
        <p:spPr>
          <a:xfrm>
            <a:off x="1468082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>
            <a:extLst>
              <a:ext uri="{FF2B5EF4-FFF2-40B4-BE49-F238E27FC236}">
                <a16:creationId xmlns:a16="http://schemas.microsoft.com/office/drawing/2014/main" id="{70CED639-7D0C-4D92-B26F-AB924C8179D9}"/>
              </a:ext>
            </a:extLst>
          </p:cNvPr>
          <p:cNvCxnSpPr>
            <a:cxnSpLocks/>
          </p:cNvCxnSpPr>
          <p:nvPr/>
        </p:nvCxnSpPr>
        <p:spPr>
          <a:xfrm>
            <a:off x="2066017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4D3F6B87-6FFF-4481-9E4F-ADAC2DD2DFF2}"/>
              </a:ext>
            </a:extLst>
          </p:cNvPr>
          <p:cNvCxnSpPr>
            <a:cxnSpLocks/>
          </p:cNvCxnSpPr>
          <p:nvPr/>
        </p:nvCxnSpPr>
        <p:spPr>
          <a:xfrm>
            <a:off x="2663952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연결선 110">
            <a:extLst>
              <a:ext uri="{FF2B5EF4-FFF2-40B4-BE49-F238E27FC236}">
                <a16:creationId xmlns:a16="http://schemas.microsoft.com/office/drawing/2014/main" id="{9A2055EF-B423-4356-90E8-27FD601B531E}"/>
              </a:ext>
            </a:extLst>
          </p:cNvPr>
          <p:cNvCxnSpPr>
            <a:cxnSpLocks/>
          </p:cNvCxnSpPr>
          <p:nvPr/>
        </p:nvCxnSpPr>
        <p:spPr>
          <a:xfrm>
            <a:off x="3859822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EE1E9A68-D88A-44C9-9D07-7700B4613419}"/>
              </a:ext>
            </a:extLst>
          </p:cNvPr>
          <p:cNvCxnSpPr>
            <a:cxnSpLocks/>
          </p:cNvCxnSpPr>
          <p:nvPr/>
        </p:nvCxnSpPr>
        <p:spPr>
          <a:xfrm>
            <a:off x="3261887" y="6253329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D76C15BE-23EB-4781-B728-F70F4338334F}"/>
              </a:ext>
            </a:extLst>
          </p:cNvPr>
          <p:cNvCxnSpPr/>
          <p:nvPr/>
        </p:nvCxnSpPr>
        <p:spPr>
          <a:xfrm>
            <a:off x="8721213" y="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76AEA6D0-4C1E-430C-A998-BE263617B521}"/>
              </a:ext>
            </a:extLst>
          </p:cNvPr>
          <p:cNvCxnSpPr>
            <a:cxnSpLocks/>
          </p:cNvCxnSpPr>
          <p:nvPr/>
        </p:nvCxnSpPr>
        <p:spPr>
          <a:xfrm>
            <a:off x="4447931" y="1423164"/>
            <a:ext cx="0" cy="3054329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110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B6173-0DF3-4321-B8FF-3F36E3D2B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Importance Feature (Timeline)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16664E-2E19-4B23-9E5E-57DFBD7C8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378" y="1311965"/>
            <a:ext cx="11164028" cy="501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6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39B22-6A90-4909-934B-A0328A36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384" y="352425"/>
            <a:ext cx="11283043" cy="499399"/>
          </a:xfrm>
        </p:spPr>
        <p:txBody>
          <a:bodyPr/>
          <a:lstStyle/>
          <a:p>
            <a:r>
              <a:rPr lang="ko-KR" altLang="en-US" dirty="0"/>
              <a:t>진행사항</a:t>
            </a:r>
          </a:p>
        </p:txBody>
      </p:sp>
      <p:sp>
        <p:nvSpPr>
          <p:cNvPr id="10" name="CustomShape 4">
            <a:extLst>
              <a:ext uri="{FF2B5EF4-FFF2-40B4-BE49-F238E27FC236}">
                <a16:creationId xmlns:a16="http://schemas.microsoft.com/office/drawing/2014/main" id="{0664618D-06A2-4B26-8C73-C729E353E3A1}"/>
              </a:ext>
            </a:extLst>
          </p:cNvPr>
          <p:cNvSpPr/>
          <p:nvPr/>
        </p:nvSpPr>
        <p:spPr>
          <a:xfrm>
            <a:off x="460384" y="957431"/>
            <a:ext cx="11507900" cy="554814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인공지능 알고리즘 고도화 </a:t>
            </a: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다기관 연합 학습 모델</a:t>
            </a: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합성데이터 생성</a:t>
            </a: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CDM </a:t>
            </a: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소위원회 </a:t>
            </a:r>
            <a:r>
              <a:rPr lang="en-US" altLang="ko-KR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(4/27)</a:t>
            </a: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에서 원내 오픈 논의 예정</a:t>
            </a: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57250" lvl="1" indent="-4000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4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다기관 연합학습</a:t>
            </a: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4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WIM </a:t>
            </a:r>
            <a:r>
              <a:rPr lang="ko-KR" altLang="en-US" sz="14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모델 검토</a:t>
            </a:r>
            <a:br>
              <a:rPr lang="en-US" altLang="ko-KR" sz="14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</a:br>
            <a:endParaRPr lang="en-US" altLang="ko-KR" sz="14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sz="1600" b="1" spc="-1" dirty="0">
                <a:solidFill>
                  <a:prstClr val="black"/>
                </a:solidFill>
                <a:latin typeface="Noto Sans CJK KR"/>
                <a:ea typeface="맑은 고딕" panose="020B0503020000020004" pitchFamily="50" charset="-127"/>
              </a:rPr>
              <a:t>합성데이터 생성</a:t>
            </a: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endParaRPr lang="en-US" altLang="ko-KR" sz="1600" b="1" spc="-1" dirty="0">
              <a:solidFill>
                <a:prstClr val="black"/>
              </a:solidFill>
              <a:latin typeface="Noto Sans CJK KR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0" lang="ko-KR" altLang="en-US" sz="1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기타</a:t>
            </a:r>
            <a:r>
              <a:rPr kumimoji="0" lang="en-US" altLang="ko-KR" sz="1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6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600" b="1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kumimoji="0" lang="ko-KR" altLang="en-US" sz="1400" b="1" i="0" u="none" strike="noStrike" kern="1200" cap="none" spc="-1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내부망</a:t>
            </a:r>
            <a:r>
              <a:rPr kumimoji="0" lang="ko-KR" altLang="en-US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PC </a:t>
            </a:r>
            <a:r>
              <a:rPr kumimoji="0" lang="ko-KR" altLang="en-US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세팅 </a:t>
            </a:r>
            <a:r>
              <a:rPr kumimoji="0" lang="en-US" altLang="ko-KR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: IP </a:t>
            </a:r>
            <a:r>
              <a:rPr kumimoji="0" lang="ko-KR" altLang="en-US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전달</a:t>
            </a:r>
            <a:r>
              <a:rPr kumimoji="0" lang="en-US" altLang="ko-KR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-1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 CJK KR"/>
                <a:ea typeface="맑은 고딕" panose="020B0503020000020004" pitchFamily="50" charset="-127"/>
                <a:cs typeface="+mn-cs"/>
              </a:rPr>
              <a:t>및 환경 세팅 </a:t>
            </a:r>
            <a:endParaRPr kumimoji="0" lang="en-US" altLang="ko-KR" sz="1400" b="1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"/>
              <a:ea typeface="맑은 고딕" panose="020B0503020000020004" pitchFamily="50" charset="-127"/>
              <a:cs typeface="+mn-cs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kumimoji="0" lang="en-US" altLang="ko-K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"/>
              <a:ea typeface="맑은 고딕" panose="020B0503020000020004" pitchFamily="50" charset="-127"/>
              <a:cs typeface="+mn-cs"/>
            </a:endParaRPr>
          </a:p>
          <a:p>
            <a:pPr marL="1257300" marR="0" lvl="2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endParaRPr kumimoji="0" lang="en-US" altLang="ko-KR" sz="1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 CJK KR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83CCFD4-1B0B-41A7-85E3-1B3EBC150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848709"/>
              </p:ext>
            </p:extLst>
          </p:nvPr>
        </p:nvGraphicFramePr>
        <p:xfrm>
          <a:off x="7458075" y="1492202"/>
          <a:ext cx="4000500" cy="2543175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17656933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639722700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21356691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진행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분석결과 추출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8846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세브란스병원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5863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세브란스병원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883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건양대학교병원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73560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강동성심병원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0994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국립암센터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7402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아주대병원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코드전달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55613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4315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분당서울대병원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38257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충북대병원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01702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한양대병원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6534456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UCSD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코드전달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99042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FEEBDBD-C212-458E-BDAC-1C0C9EC5E8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772759"/>
              </p:ext>
            </p:extLst>
          </p:nvPr>
        </p:nvGraphicFramePr>
        <p:xfrm>
          <a:off x="882654" y="1485804"/>
          <a:ext cx="6153151" cy="2543178"/>
        </p:xfrm>
        <a:graphic>
          <a:graphicData uri="http://schemas.openxmlformats.org/drawingml/2006/table">
            <a:tbl>
              <a:tblPr/>
              <a:tblGrid>
                <a:gridCol w="882650">
                  <a:extLst>
                    <a:ext uri="{9D8B030D-6E8A-4147-A177-3AD203B41FA5}">
                      <a16:colId xmlns:a16="http://schemas.microsoft.com/office/drawing/2014/main" val="309092571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val="276742777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17402673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2005700076"/>
                    </a:ext>
                  </a:extLst>
                </a:gridCol>
              </a:tblGrid>
              <a:tr h="24804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부작용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진행사항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1923081"/>
                  </a:ext>
                </a:extLst>
              </a:tr>
              <a:tr h="586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Task1.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NSAID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cohort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진행 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0483696"/>
                  </a:ext>
                </a:extLst>
              </a:tr>
              <a:tr h="561032">
                <a:tc rowSpan="2">
                  <a:txBody>
                    <a:bodyPr/>
                    <a:lstStyle/>
                    <a:p>
                      <a:pPr algn="l" fontAlgn="t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Task2.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valproic acid/lamotrigine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171450" indent="-171450" algn="l" fontAlgn="t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다기관 개별 분석 진행 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t">
                        <a:buFontTx/>
                        <a:buChar char="-"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t">
                        <a:buFontTx/>
                        <a:buChar char="-"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편의성 개선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fontAlgn="t">
                        <a:buFontTx/>
                        <a:buChar char="-"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7723439"/>
                  </a:ext>
                </a:extLst>
              </a:tr>
              <a:tr h="5610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meloxicam/celecoxib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479351"/>
                  </a:ext>
                </a:extLst>
              </a:tr>
              <a:tr h="5865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Task3.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Azilsartan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약물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cohort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진행 중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0681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52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AD68-BD40-403E-A349-E5CEDEB7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77" y="230711"/>
            <a:ext cx="10515600" cy="519788"/>
          </a:xfrm>
        </p:spPr>
        <p:txBody>
          <a:bodyPr>
            <a:normAutofit/>
          </a:bodyPr>
          <a:lstStyle/>
          <a:p>
            <a:r>
              <a:rPr lang="ko-KR" altLang="en-US" sz="2800" b="1" err="1"/>
              <a:t>간독성</a:t>
            </a:r>
            <a:r>
              <a:rPr lang="en-US" altLang="ko-KR" sz="2800" b="1"/>
              <a:t>, </a:t>
            </a:r>
            <a:r>
              <a:rPr lang="ko-KR" altLang="en-US" sz="2800" b="1" err="1"/>
              <a:t>신독성</a:t>
            </a:r>
            <a:r>
              <a:rPr lang="ko-KR" altLang="en-US" sz="2800" b="1"/>
              <a:t> 관련 </a:t>
            </a:r>
            <a:r>
              <a:rPr lang="ko-KR" altLang="en-US" sz="2800" b="1" err="1"/>
              <a:t>진단코드</a:t>
            </a:r>
            <a:r>
              <a:rPr lang="ko-KR" altLang="en-US" sz="2800" b="1"/>
              <a:t> 및 </a:t>
            </a:r>
            <a:r>
              <a:rPr lang="en-US" altLang="ko-KR" sz="2800" b="1"/>
              <a:t>LAB </a:t>
            </a:r>
            <a:r>
              <a:rPr lang="ko-KR" altLang="en-US" sz="2800" b="1"/>
              <a:t>처방 환자수 확인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73393-FDD4-486F-99BB-A96DF7AE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E32EA-7D3F-4B26-9A06-AE0C16366C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4D0174-1FAE-4384-A68C-B99F8246E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663719"/>
              </p:ext>
            </p:extLst>
          </p:nvPr>
        </p:nvGraphicFramePr>
        <p:xfrm>
          <a:off x="283623" y="1005913"/>
          <a:ext cx="11624753" cy="5350437"/>
        </p:xfrm>
        <a:graphic>
          <a:graphicData uri="http://schemas.openxmlformats.org/drawingml/2006/table">
            <a:tbl>
              <a:tblPr/>
              <a:tblGrid>
                <a:gridCol w="853327">
                  <a:extLst>
                    <a:ext uri="{9D8B030D-6E8A-4147-A177-3AD203B41FA5}">
                      <a16:colId xmlns:a16="http://schemas.microsoft.com/office/drawing/2014/main" val="2983252612"/>
                    </a:ext>
                  </a:extLst>
                </a:gridCol>
                <a:gridCol w="444938">
                  <a:extLst>
                    <a:ext uri="{9D8B030D-6E8A-4147-A177-3AD203B41FA5}">
                      <a16:colId xmlns:a16="http://schemas.microsoft.com/office/drawing/2014/main" val="3251153339"/>
                    </a:ext>
                  </a:extLst>
                </a:gridCol>
                <a:gridCol w="1601776">
                  <a:extLst>
                    <a:ext uri="{9D8B030D-6E8A-4147-A177-3AD203B41FA5}">
                      <a16:colId xmlns:a16="http://schemas.microsoft.com/office/drawing/2014/main" val="2451803831"/>
                    </a:ext>
                  </a:extLst>
                </a:gridCol>
                <a:gridCol w="2547770">
                  <a:extLst>
                    <a:ext uri="{9D8B030D-6E8A-4147-A177-3AD203B41FA5}">
                      <a16:colId xmlns:a16="http://schemas.microsoft.com/office/drawing/2014/main" val="446002987"/>
                    </a:ext>
                  </a:extLst>
                </a:gridCol>
                <a:gridCol w="1960804">
                  <a:extLst>
                    <a:ext uri="{9D8B030D-6E8A-4147-A177-3AD203B41FA5}">
                      <a16:colId xmlns:a16="http://schemas.microsoft.com/office/drawing/2014/main" val="2450930669"/>
                    </a:ext>
                  </a:extLst>
                </a:gridCol>
                <a:gridCol w="2108069">
                  <a:extLst>
                    <a:ext uri="{9D8B030D-6E8A-4147-A177-3AD203B41FA5}">
                      <a16:colId xmlns:a16="http://schemas.microsoft.com/office/drawing/2014/main" val="3755271067"/>
                    </a:ext>
                  </a:extLst>
                </a:gridCol>
                <a:gridCol w="2108069">
                  <a:extLst>
                    <a:ext uri="{9D8B030D-6E8A-4147-A177-3AD203B41FA5}">
                      <a16:colId xmlns:a16="http://schemas.microsoft.com/office/drawing/2014/main" val="834055091"/>
                    </a:ext>
                  </a:extLst>
                </a:gridCol>
              </a:tblGrid>
              <a:tr h="511094"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신촌세브란스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(2003.01.01-2021.07.31)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강남세브란스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(2003.01.01-2021.07.31)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건양대병원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2012.01.01-2020.12.31)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63445"/>
                  </a:ext>
                </a:extLst>
              </a:tr>
              <a:tr h="37771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Condition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간독성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K71.1,K71.10,K71.11,K76.7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1,092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283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106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219958"/>
                  </a:ext>
                </a:extLst>
              </a:tr>
              <a:tr h="37771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신독성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N14.1,N14.2,N14.4,N17</a:t>
                      </a: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하위코드전부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18,932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6,510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2,596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0239289"/>
                  </a:ext>
                </a:extLst>
              </a:tr>
              <a:tr h="269055">
                <a:tc rowSpan="1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Measurement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간독성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AST(3013721)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1,532,730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672,745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293,890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9853281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3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92,985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35,834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20,671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0308221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200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48,353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17,444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11,182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5251812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ALT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(3006923)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1,534,430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672,831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293,906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2990522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altLang="ko-KR" sz="1000" b="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3</a:t>
                      </a:r>
                      <a:endParaRPr lang="en-US" altLang="ko-KR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68,204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30,495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17,530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9762851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200</a:t>
                      </a:r>
                      <a:endParaRPr lang="en-US" altLang="ko-KR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44,160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16,150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8,832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839454"/>
                  </a:ext>
                </a:extLst>
              </a:tr>
              <a:tr h="317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ALP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(3035995)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1,440,029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610,468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230,562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71845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altLang="ko-KR" sz="1000" kern="0" spc="0" baseline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2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42,737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20,928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21,653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5906865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PT[INR]</a:t>
                      </a: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(3022217)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1,015,262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498,936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211,783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7034812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altLang="ko-KR" sz="1000" kern="0" spc="0" baseline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1.5</a:t>
                      </a:r>
                      <a:endParaRPr lang="en-US" altLang="ko-KR" sz="10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37,002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12,044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5,819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248627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Total bilirubin(3024128)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1,447,392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625,071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274,292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134269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altLang="ko-KR" sz="1000" kern="0" spc="0" baseline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2</a:t>
                      </a: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40,462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20,134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14,029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226700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신독성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Serum creatinine(3016723)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 이상 처방</a:t>
                      </a:r>
                      <a:endParaRPr lang="en-US" altLang="ko-KR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  <a:cs typeface="+mn-cs"/>
                        </a:rPr>
                        <a:t>1,545,136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+mn-ea"/>
                          <a:ea typeface="+mn-ea"/>
                        </a:rPr>
                        <a:t>684,004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292,011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390774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&gt; </a:t>
                      </a:r>
                      <a:r>
                        <a:rPr lang="ko-KR" altLang="en-US" sz="1000" b="0" kern="0" spc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정상상한 </a:t>
                      </a:r>
                      <a:r>
                        <a:rPr lang="en-US" altLang="ko-KR" sz="1000" b="0" kern="0" spc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* 1.5</a:t>
                      </a:r>
                      <a:endParaRPr 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37,369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16,557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16,711</a:t>
                      </a:r>
                      <a:endParaRPr lang="en-US" altLang="ko-KR" sz="10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4597766"/>
                  </a:ext>
                </a:extLst>
              </a:tr>
              <a:tr h="2690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Drug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엑셀파일참고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재확인 진행 중 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en-US" sz="1000" b="1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  <a:ea typeface="한컴바탕"/>
                        <a:cs typeface="+mn-cs"/>
                      </a:endParaRPr>
                    </a:p>
                  </a:txBody>
                  <a:tcPr marL="9525" marR="9525" marT="9525" marB="952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1" kern="0" spc="0">
                        <a:solidFill>
                          <a:srgbClr val="000000"/>
                        </a:solidFill>
                        <a:effectLst/>
                        <a:latin typeface="한컴바탕"/>
                        <a:ea typeface="한컴바탕"/>
                        <a:cs typeface="+mn-cs"/>
                      </a:endParaRPr>
                    </a:p>
                  </a:txBody>
                  <a:tcPr marL="9525" marR="9525" marT="9525" marB="952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25" marR="9525" marT="9525" marB="952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9525" marR="9525" marT="9525" marB="9525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9979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5115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DAD68-BD40-403E-A349-E5CEDEB70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77" y="184529"/>
            <a:ext cx="10515600" cy="519788"/>
          </a:xfrm>
        </p:spPr>
        <p:txBody>
          <a:bodyPr>
            <a:normAutofit/>
          </a:bodyPr>
          <a:lstStyle/>
          <a:p>
            <a:r>
              <a:rPr lang="ko-KR" altLang="en-US" sz="2800" b="1" err="1"/>
              <a:t>간독성</a:t>
            </a:r>
            <a:r>
              <a:rPr lang="en-US" altLang="ko-KR" sz="2800" b="1"/>
              <a:t>, </a:t>
            </a:r>
            <a:r>
              <a:rPr lang="ko-KR" altLang="en-US" sz="2800" b="1" err="1"/>
              <a:t>신독성</a:t>
            </a:r>
            <a:r>
              <a:rPr lang="ko-KR" altLang="en-US" sz="2800" b="1"/>
              <a:t> 관련 </a:t>
            </a:r>
            <a:r>
              <a:rPr lang="en-US" altLang="ko-KR" sz="2800" b="1"/>
              <a:t>Normal Range</a:t>
            </a:r>
            <a:endParaRPr lang="ko-KR" altLang="en-US" sz="2800" b="1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473393-FDD4-486F-99BB-A96DF7AE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E32EA-7D3F-4B26-9A06-AE0C16366CE4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34D0174-1FAE-4384-A68C-B99F8246E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802610"/>
              </p:ext>
            </p:extLst>
          </p:nvPr>
        </p:nvGraphicFramePr>
        <p:xfrm>
          <a:off x="435564" y="902769"/>
          <a:ext cx="11004297" cy="1930934"/>
        </p:xfrm>
        <a:graphic>
          <a:graphicData uri="http://schemas.openxmlformats.org/drawingml/2006/table">
            <a:tbl>
              <a:tblPr/>
              <a:tblGrid>
                <a:gridCol w="1778061">
                  <a:extLst>
                    <a:ext uri="{9D8B030D-6E8A-4147-A177-3AD203B41FA5}">
                      <a16:colId xmlns:a16="http://schemas.microsoft.com/office/drawing/2014/main" val="2983252612"/>
                    </a:ext>
                  </a:extLst>
                </a:gridCol>
                <a:gridCol w="1293853">
                  <a:extLst>
                    <a:ext uri="{9D8B030D-6E8A-4147-A177-3AD203B41FA5}">
                      <a16:colId xmlns:a16="http://schemas.microsoft.com/office/drawing/2014/main" val="3251153339"/>
                    </a:ext>
                  </a:extLst>
                </a:gridCol>
                <a:gridCol w="2094286">
                  <a:extLst>
                    <a:ext uri="{9D8B030D-6E8A-4147-A177-3AD203B41FA5}">
                      <a16:colId xmlns:a16="http://schemas.microsoft.com/office/drawing/2014/main" val="2451803831"/>
                    </a:ext>
                  </a:extLst>
                </a:gridCol>
                <a:gridCol w="1719425">
                  <a:extLst>
                    <a:ext uri="{9D8B030D-6E8A-4147-A177-3AD203B41FA5}">
                      <a16:colId xmlns:a16="http://schemas.microsoft.com/office/drawing/2014/main" val="3298394619"/>
                    </a:ext>
                  </a:extLst>
                </a:gridCol>
                <a:gridCol w="2059336">
                  <a:extLst>
                    <a:ext uri="{9D8B030D-6E8A-4147-A177-3AD203B41FA5}">
                      <a16:colId xmlns:a16="http://schemas.microsoft.com/office/drawing/2014/main" val="2450930669"/>
                    </a:ext>
                  </a:extLst>
                </a:gridCol>
                <a:gridCol w="2059336">
                  <a:extLst>
                    <a:ext uri="{9D8B030D-6E8A-4147-A177-3AD203B41FA5}">
                      <a16:colId xmlns:a16="http://schemas.microsoft.com/office/drawing/2014/main" val="834055091"/>
                    </a:ext>
                  </a:extLst>
                </a:gridCol>
              </a:tblGrid>
              <a:tr h="268514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단위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세브란스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신촌 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건양대병원</a:t>
                      </a:r>
                      <a:endParaRPr lang="ko-KR" altLang="en-US" sz="1000" b="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6363445"/>
                  </a:ext>
                </a:extLst>
              </a:tr>
              <a:tr h="26905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Measurement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간독성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AST(3013721)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IU/L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(4118133)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13-34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10-36</a:t>
                      </a: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853281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ALT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(3006923)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IU/L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(4118133)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5~46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7-38</a:t>
                      </a: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2990522"/>
                  </a:ext>
                </a:extLst>
              </a:tr>
              <a:tr h="31714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ALP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(3035995)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IU/L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(4118133)</a:t>
                      </a:r>
                      <a:endParaRPr lang="en-US" altLang="ko-KR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male:50-151 female:50-390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171845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PT[INR]</a:t>
                      </a:r>
                      <a:r>
                        <a:rPr lang="en-US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(3022217)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0.89-1.12 INR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034812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Total bilirubin(3024128)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male:0.2-1.8 female:0.2-1.5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0-1</a:t>
                      </a:r>
                      <a:endParaRPr lang="en-US" sz="1000" kern="0" spc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4134269"/>
                  </a:ext>
                </a:extLst>
              </a:tr>
              <a:tr h="269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신독성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Serum creatinine(3016723)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u="none" strike="noStrike">
                          <a:effectLst/>
                        </a:rPr>
                        <a:t>male:0.32-1.19 female:0.49-0.91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0.5-1.17</a:t>
                      </a:r>
                      <a:endParaRPr lang="en-US" sz="10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9390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24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18536"/>
            <a:ext cx="11083006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(AST ; 3013721)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AST(3013721)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1,532,730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A9B0D7-58D9-44A1-9AA7-5D2027B2B5DC}"/>
              </a:ext>
            </a:extLst>
          </p:cNvPr>
          <p:cNvSpPr txBox="1"/>
          <p:nvPr/>
        </p:nvSpPr>
        <p:spPr>
          <a:xfrm>
            <a:off x="4933950" y="1114425"/>
            <a:ext cx="5105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56B711DD-1A61-486B-B0BE-33E6A0E66E72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65" y="2212346"/>
            <a:ext cx="4102677" cy="40825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765" y="2179054"/>
            <a:ext cx="6439397" cy="42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53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C9F503C0-DBDE-498A-8502-913E0A2703D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ALT(3006923)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80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1,534,430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7873"/>
            <a:ext cx="11249413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(ALT ; 3006923)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C9457-AB2D-4B80-8BEF-FEB5D394F504}"/>
              </a:ext>
            </a:extLst>
          </p:cNvPr>
          <p:cNvSpPr txBox="1"/>
          <p:nvPr/>
        </p:nvSpPr>
        <p:spPr>
          <a:xfrm>
            <a:off x="4933950" y="1114425"/>
            <a:ext cx="5105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287867"/>
            <a:ext cx="4149261" cy="41424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224" y="2265031"/>
            <a:ext cx="6194378" cy="408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72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5663AFDC-812E-446C-81B0-219C4C5147C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14420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(ALP ; 3005995)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26653" y="921743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797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1,440,029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BA9BBD-6ACE-457B-AB2F-3ECCD417FEFA}"/>
              </a:ext>
            </a:extLst>
          </p:cNvPr>
          <p:cNvSpPr txBox="1"/>
          <p:nvPr/>
        </p:nvSpPr>
        <p:spPr>
          <a:xfrm>
            <a:off x="4933950" y="1114425"/>
            <a:ext cx="5105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​​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413" y="2328132"/>
            <a:ext cx="4028537" cy="39378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74" y="2217162"/>
            <a:ext cx="6356711" cy="41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6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20">
            <a:extLst>
              <a:ext uri="{FF2B5EF4-FFF2-40B4-BE49-F238E27FC236}">
                <a16:creationId xmlns:a16="http://schemas.microsoft.com/office/drawing/2014/main" id="{F3E4A53A-26AC-40B0-AF36-AEF2454CC84C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4372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Serum creatinine(3016723)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71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1,545,136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47873"/>
            <a:ext cx="1259136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(Creatinine ; 3016723)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7D8A-A351-4AF9-8522-1A9F641AF2D8}"/>
              </a:ext>
            </a:extLst>
          </p:cNvPr>
          <p:cNvSpPr txBox="1"/>
          <p:nvPr/>
        </p:nvSpPr>
        <p:spPr>
          <a:xfrm>
            <a:off x="4933950" y="1114425"/>
            <a:ext cx="5105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2" y="2313168"/>
            <a:ext cx="4016398" cy="3929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930" y="2183642"/>
            <a:ext cx="6410930" cy="42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659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0">
            <a:extLst>
              <a:ext uri="{FF2B5EF4-FFF2-40B4-BE49-F238E27FC236}">
                <a16:creationId xmlns:a16="http://schemas.microsoft.com/office/drawing/2014/main" id="{79FA428E-7393-4086-8E0C-FBDA6F75CBB8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(bilirubin ; 3024128)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2448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bilirubin(3024128)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683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1,447,392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0579F3-E3BE-4C53-8689-648A67322D6D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140933"/>
            <a:ext cx="4187767" cy="43670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574" y="2176685"/>
            <a:ext cx="6380270" cy="426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59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5BED541-F080-41C9-93FB-920D47BF530D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79433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0998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PT[INR](3022217)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29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1,015,262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1E384D-33DC-4DEE-A763-615941FA895D}"/>
              </a:ext>
            </a:extLst>
          </p:cNvPr>
          <p:cNvSpPr txBox="1"/>
          <p:nvPr/>
        </p:nvSpPr>
        <p:spPr>
          <a:xfrm>
            <a:off x="4933950" y="1114425"/>
            <a:ext cx="51054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06483C8-1F42-45D5-BC48-A643E1B7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(PT[INR] ; 3022217)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90" y="2209358"/>
            <a:ext cx="4048460" cy="41994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b="1470"/>
          <a:stretch/>
        </p:blipFill>
        <p:spPr>
          <a:xfrm>
            <a:off x="5097220" y="2141118"/>
            <a:ext cx="6456310" cy="427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8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0050"/>
            <a:ext cx="11083006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(AST ; 3013721)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AST(3013721)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1,532,730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A9B0D7-58D9-44A1-9AA7-5D2027B2B5DC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56B711DD-1A61-486B-B0BE-33E6A0E66E72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9" y="2174993"/>
            <a:ext cx="4079081" cy="42394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553" y="2106753"/>
            <a:ext cx="6656569" cy="440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12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C9F503C0-DBDE-498A-8502-913E0A2703D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ALT(3006923)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80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1,534,430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7873"/>
            <a:ext cx="11249413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(ALT ; 3006923)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C9457-AB2D-4B80-8BEF-FEB5D394F504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89" y="2182578"/>
            <a:ext cx="4100997" cy="4303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36" y="2161259"/>
            <a:ext cx="6476456" cy="432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68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1">
            <a:extLst>
              <a:ext uri="{FF2B5EF4-FFF2-40B4-BE49-F238E27FC236}">
                <a16:creationId xmlns:a16="http://schemas.microsoft.com/office/drawing/2014/main" id="{3F554FEA-F297-44E8-A9FA-1C857685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65125"/>
            <a:ext cx="11283043" cy="499399"/>
          </a:xfrm>
        </p:spPr>
        <p:txBody>
          <a:bodyPr/>
          <a:lstStyle/>
          <a:p>
            <a:r>
              <a:rPr lang="en-US" altLang="ko-KR" dirty="0"/>
              <a:t>Cohort N</a:t>
            </a:r>
            <a:r>
              <a:rPr lang="ko-KR" altLang="en-US" dirty="0"/>
              <a:t>수 확인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4A2D53A-07A9-4954-9D4A-9CB5349645A6}"/>
              </a:ext>
            </a:extLst>
          </p:cNvPr>
          <p:cNvGraphicFramePr>
            <a:graphicFrameLocks noGrp="1"/>
          </p:cNvGraphicFramePr>
          <p:nvPr/>
        </p:nvGraphicFramePr>
        <p:xfrm>
          <a:off x="440871" y="864523"/>
          <a:ext cx="11283045" cy="3615008"/>
        </p:xfrm>
        <a:graphic>
          <a:graphicData uri="http://schemas.openxmlformats.org/drawingml/2006/table">
            <a:tbl>
              <a:tblPr/>
              <a:tblGrid>
                <a:gridCol w="1078380">
                  <a:extLst>
                    <a:ext uri="{9D8B030D-6E8A-4147-A177-3AD203B41FA5}">
                      <a16:colId xmlns:a16="http://schemas.microsoft.com/office/drawing/2014/main" val="3318639824"/>
                    </a:ext>
                  </a:extLst>
                </a:gridCol>
                <a:gridCol w="938590">
                  <a:extLst>
                    <a:ext uri="{9D8B030D-6E8A-4147-A177-3AD203B41FA5}">
                      <a16:colId xmlns:a16="http://schemas.microsoft.com/office/drawing/2014/main" val="3081814532"/>
                    </a:ext>
                  </a:extLst>
                </a:gridCol>
                <a:gridCol w="1557659">
                  <a:extLst>
                    <a:ext uri="{9D8B030D-6E8A-4147-A177-3AD203B41FA5}">
                      <a16:colId xmlns:a16="http://schemas.microsoft.com/office/drawing/2014/main" val="1990265236"/>
                    </a:ext>
                  </a:extLst>
                </a:gridCol>
                <a:gridCol w="1637539">
                  <a:extLst>
                    <a:ext uri="{9D8B030D-6E8A-4147-A177-3AD203B41FA5}">
                      <a16:colId xmlns:a16="http://schemas.microsoft.com/office/drawing/2014/main" val="2002722098"/>
                    </a:ext>
                  </a:extLst>
                </a:gridCol>
                <a:gridCol w="2096849">
                  <a:extLst>
                    <a:ext uri="{9D8B030D-6E8A-4147-A177-3AD203B41FA5}">
                      <a16:colId xmlns:a16="http://schemas.microsoft.com/office/drawing/2014/main" val="479461924"/>
                    </a:ext>
                  </a:extLst>
                </a:gridCol>
                <a:gridCol w="1797299">
                  <a:extLst>
                    <a:ext uri="{9D8B030D-6E8A-4147-A177-3AD203B41FA5}">
                      <a16:colId xmlns:a16="http://schemas.microsoft.com/office/drawing/2014/main" val="1977830518"/>
                    </a:ext>
                  </a:extLst>
                </a:gridCol>
                <a:gridCol w="2176729">
                  <a:extLst>
                    <a:ext uri="{9D8B030D-6E8A-4147-A177-3AD203B41FA5}">
                      <a16:colId xmlns:a16="http://schemas.microsoft.com/office/drawing/2014/main" val="3675278663"/>
                    </a:ext>
                  </a:extLst>
                </a:gridCol>
              </a:tblGrid>
              <a:tr h="35082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신촌세브란스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강남세브란스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건양대병원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697680"/>
                  </a:ext>
                </a:extLst>
              </a:tr>
              <a:tr h="350823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Study2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신독성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 + Control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620268"/>
                  </a:ext>
                </a:extLst>
              </a:tr>
              <a:tr h="47284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8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007157"/>
                  </a:ext>
                </a:extLst>
              </a:tr>
              <a:tr h="33557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 + Control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253152"/>
                  </a:ext>
                </a:extLst>
              </a:tr>
              <a:tr h="47284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358973"/>
                  </a:ext>
                </a:extLst>
              </a:tr>
              <a:tr h="33557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Valproic_acid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 + Control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680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9912892"/>
                  </a:ext>
                </a:extLst>
              </a:tr>
              <a:tr h="472849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38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59018"/>
                  </a:ext>
                </a:extLst>
              </a:tr>
              <a:tr h="335571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 + Control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857439"/>
                  </a:ext>
                </a:extLst>
              </a:tr>
              <a:tr h="488102">
                <a:tc vMerge="1"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l" rtl="0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13</a:t>
                      </a:r>
                      <a:endParaRPr lang="ko-KR" altLang="en-US" sz="1100" b="1" i="0" u="none" strike="noStrike" kern="120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331553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8AA4769-B86A-42A3-93F9-F143B2EBD667}"/>
              </a:ext>
            </a:extLst>
          </p:cNvPr>
          <p:cNvSpPr txBox="1"/>
          <p:nvPr/>
        </p:nvSpPr>
        <p:spPr>
          <a:xfrm>
            <a:off x="440871" y="4599623"/>
            <a:ext cx="10071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Condition1 (case + control) 	: Drug exposure (OP = 60) &amp; Previous CR measures 2times) &amp; Without elevated creatinine</a:t>
            </a:r>
          </a:p>
          <a:p>
            <a:r>
              <a:rPr lang="en-US" altLang="ko-KR" sz="1200" b="1" dirty="0"/>
              <a:t>Condition2 (case) 		: Condition 1 &amp; 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Elevated Creatinine</a:t>
            </a:r>
            <a:r>
              <a:rPr lang="en-US" altLang="ko-KR" sz="1200" b="1" dirty="0"/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34A5DE-F46F-4A44-B659-F1A76BF82EAA}"/>
              </a:ext>
            </a:extLst>
          </p:cNvPr>
          <p:cNvSpPr txBox="1"/>
          <p:nvPr/>
        </p:nvSpPr>
        <p:spPr>
          <a:xfrm>
            <a:off x="3285159" y="566361"/>
            <a:ext cx="100712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2791C7-E4DD-4400-B931-49A3A3666296}"/>
              </a:ext>
            </a:extLst>
          </p:cNvPr>
          <p:cNvSpPr txBox="1"/>
          <p:nvPr/>
        </p:nvSpPr>
        <p:spPr>
          <a:xfrm>
            <a:off x="8454277" y="4950547"/>
            <a:ext cx="37377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Concept ID</a:t>
            </a:r>
            <a:r>
              <a:rPr lang="ko-KR" altLang="en-US" sz="1200" b="1" dirty="0">
                <a:solidFill>
                  <a:srgbClr val="FF0000"/>
                </a:solidFill>
              </a:rPr>
              <a:t>를 추가 반영하여 환자 수 확인 예정 후 </a:t>
            </a:r>
            <a:br>
              <a:rPr lang="en-US" altLang="ko-KR" sz="1200" b="1" dirty="0">
                <a:solidFill>
                  <a:srgbClr val="FF0000"/>
                </a:solidFill>
              </a:rPr>
            </a:br>
            <a:r>
              <a:rPr lang="ko-KR" altLang="en-US" sz="1200" b="1" dirty="0">
                <a:solidFill>
                  <a:srgbClr val="FF0000"/>
                </a:solidFill>
              </a:rPr>
              <a:t>추가 모델 분석 예정</a:t>
            </a:r>
            <a:endParaRPr lang="en-US" altLang="ko-KR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091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5663AFDC-812E-446C-81B0-219C4C5147C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14420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(ALP ; 3005995)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26653" y="921743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797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1,440,029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BA9BBD-6ACE-457B-AB2F-3ECCD417FEFA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6" y="2157955"/>
            <a:ext cx="4066353" cy="42738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897" y="2157955"/>
            <a:ext cx="6524395" cy="427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2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5275F71-1ADC-4FC3-BB38-C0CB28BE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285" y="2122991"/>
            <a:ext cx="6515169" cy="4350191"/>
          </a:xfrm>
          <a:prstGeom prst="rect">
            <a:avLst/>
          </a:prstGeom>
        </p:spPr>
      </p:pic>
      <p:graphicFrame>
        <p:nvGraphicFramePr>
          <p:cNvPr id="15" name="표 20">
            <a:extLst>
              <a:ext uri="{FF2B5EF4-FFF2-40B4-BE49-F238E27FC236}">
                <a16:creationId xmlns:a16="http://schemas.microsoft.com/office/drawing/2014/main" id="{F3E4A53A-26AC-40B0-AF36-AEF2454CC84C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4372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Serum creatinine(3016723)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71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1,545,136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5A49555-FD31-43E3-88FD-ED74659E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13" y="2229310"/>
            <a:ext cx="4078938" cy="4243872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47873"/>
            <a:ext cx="1259136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(Creatinine ; 3016723)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7D8A-A351-4AF9-8522-1A9F641AF2D8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(value &lt;= 5)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210451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0">
            <a:extLst>
              <a:ext uri="{FF2B5EF4-FFF2-40B4-BE49-F238E27FC236}">
                <a16:creationId xmlns:a16="http://schemas.microsoft.com/office/drawing/2014/main" id="{79FA428E-7393-4086-8E0C-FBDA6F75CBB8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(bilirubin ; 3024128)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2448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bilirubin(3024128)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683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1,447,392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0579F3-E3BE-4C53-8689-648A67322D6D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13" y="2139168"/>
            <a:ext cx="4102677" cy="42434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311" y="2166464"/>
            <a:ext cx="6452389" cy="42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47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5BED541-F080-41C9-93FB-920D47BF530D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79433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0998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PT[INR](3022217)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29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1,015,262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1E384D-33DC-4DEE-A763-615941FA895D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06483C8-1F42-45D5-BC48-A643E1B7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(PT[INR] ; 3022217)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140934"/>
            <a:ext cx="4150729" cy="43893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367" y="2191371"/>
            <a:ext cx="6490981" cy="42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91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337F73-CB86-43E3-AFCB-59F8E372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0634" y="2193034"/>
            <a:ext cx="6300787" cy="4192739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264746"/>
            <a:ext cx="10515600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(AST ; 3013721)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AST(3013721)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705717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A9B0D7-58D9-44A1-9AA7-5D2027B2B5DC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>
                <a:cs typeface="Arial"/>
              </a:rPr>
              <a:t>1) </a:t>
            </a:r>
            <a:r>
              <a:rPr lang="ko-KR" sz="1200" b="1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>
                <a:cs typeface="Arial"/>
              </a:rPr>
              <a:t>Lab test (Max value)</a:t>
            </a:r>
            <a:r>
              <a:rPr lang="en-US" altLang="ko-KR" sz="1200">
                <a:cs typeface="Arial"/>
              </a:rPr>
              <a:t>​</a:t>
            </a:r>
            <a:endParaRPr lang="ko-KR" altLang="en-US"/>
          </a:p>
          <a:p>
            <a:pPr lvl="1"/>
            <a:r>
              <a:rPr lang="en-US" altLang="ko-KR" sz="1200" b="1">
                <a:cs typeface="Arial"/>
              </a:rPr>
              <a:t>2) </a:t>
            </a:r>
            <a:r>
              <a:rPr lang="ko-KR" sz="1200" b="1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>
                <a:cs typeface="Arial"/>
              </a:rPr>
              <a:t>(1.5 IQR rule)</a:t>
            </a:r>
            <a:r>
              <a:rPr lang="en-US" altLang="ko-KR" sz="1200">
                <a:cs typeface="Arial"/>
              </a:rPr>
              <a:t>​</a:t>
            </a:r>
          </a:p>
        </p:txBody>
      </p:sp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56B711DD-1A61-486B-B0BE-33E6A0E66E72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86559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18537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71B6B03-41F9-4D99-80B0-1ECE5644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424" y="2146833"/>
            <a:ext cx="4026339" cy="433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92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822912E-9244-46EF-B376-78C4D9F3F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132" y="2169911"/>
            <a:ext cx="6454106" cy="4310720"/>
          </a:xfrm>
          <a:prstGeom prst="rect">
            <a:avLst/>
          </a:prstGeom>
        </p:spPr>
      </p:pic>
      <p:graphicFrame>
        <p:nvGraphicFramePr>
          <p:cNvPr id="13" name="표 20">
            <a:extLst>
              <a:ext uri="{FF2B5EF4-FFF2-40B4-BE49-F238E27FC236}">
                <a16:creationId xmlns:a16="http://schemas.microsoft.com/office/drawing/2014/main" id="{C9F503C0-DBDE-498A-8502-913E0A2703D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ALT(3006923)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80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703908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7873"/>
            <a:ext cx="10515600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(ALT ; 3006923)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C9457-AB2D-4B80-8BEF-FEB5D394F504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>
                <a:cs typeface="Arial"/>
              </a:rPr>
              <a:t>1) </a:t>
            </a:r>
            <a:r>
              <a:rPr lang="ko-KR" sz="1200" b="1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>
                <a:cs typeface="Arial"/>
              </a:rPr>
              <a:t>Lab test (Max value)</a:t>
            </a:r>
            <a:r>
              <a:rPr lang="en-US" altLang="ko-KR" sz="1200">
                <a:cs typeface="Arial"/>
              </a:rPr>
              <a:t>​</a:t>
            </a:r>
            <a:endParaRPr lang="ko-KR" altLang="en-US"/>
          </a:p>
          <a:p>
            <a:pPr lvl="1"/>
            <a:r>
              <a:rPr lang="en-US" altLang="ko-KR" sz="1200" b="1">
                <a:cs typeface="Arial"/>
              </a:rPr>
              <a:t>2) </a:t>
            </a:r>
            <a:r>
              <a:rPr lang="ko-KR" sz="1200" b="1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>
                <a:cs typeface="Arial"/>
              </a:rPr>
              <a:t>(1.5 IQR rule)</a:t>
            </a:r>
            <a:r>
              <a:rPr lang="en-US" altLang="ko-KR" sz="1200">
                <a:cs typeface="Arial"/>
              </a:rPr>
              <a:t>​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8A82A3-E753-4C50-996D-1C034507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39" y="2148657"/>
            <a:ext cx="4048726" cy="428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265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5B35031-B114-4E91-AB27-28B4A67D6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65" y="2170318"/>
            <a:ext cx="6552799" cy="4396952"/>
          </a:xfrm>
          <a:prstGeom prst="rect">
            <a:avLst/>
          </a:prstGeom>
        </p:spPr>
      </p:pic>
      <p:graphicFrame>
        <p:nvGraphicFramePr>
          <p:cNvPr id="19" name="표 20">
            <a:extLst>
              <a:ext uri="{FF2B5EF4-FFF2-40B4-BE49-F238E27FC236}">
                <a16:creationId xmlns:a16="http://schemas.microsoft.com/office/drawing/2014/main" id="{5663AFDC-812E-446C-81B0-219C4C5147C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10927"/>
            <a:ext cx="10515600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(ALP ; 3005995)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26653" y="921743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797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628599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DBA9BBD-6ACE-457B-AB2F-3ECCD417FEFA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>
                <a:cs typeface="Arial"/>
              </a:rPr>
              <a:t>1) </a:t>
            </a:r>
            <a:r>
              <a:rPr lang="ko-KR" sz="1200" b="1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>
                <a:cs typeface="Arial"/>
              </a:rPr>
              <a:t>Lab test (Max value)</a:t>
            </a:r>
            <a:r>
              <a:rPr lang="en-US" altLang="ko-KR" sz="1200">
                <a:cs typeface="Arial"/>
              </a:rPr>
              <a:t>​</a:t>
            </a:r>
            <a:endParaRPr lang="ko-KR" altLang="en-US"/>
          </a:p>
          <a:p>
            <a:pPr lvl="1"/>
            <a:r>
              <a:rPr lang="en-US" altLang="ko-KR" sz="1200" b="1">
                <a:cs typeface="Arial"/>
              </a:rPr>
              <a:t>2) </a:t>
            </a:r>
            <a:r>
              <a:rPr lang="ko-KR" sz="1200" b="1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>
                <a:cs typeface="Arial"/>
              </a:rPr>
              <a:t>(1.5 IQR rule)</a:t>
            </a:r>
            <a:r>
              <a:rPr lang="en-US" altLang="ko-KR" sz="1200">
                <a:cs typeface="Arial"/>
              </a:rPr>
              <a:t>​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914793-34D5-4325-A6DF-AD826DF19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704" y="2135449"/>
            <a:ext cx="4082340" cy="431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59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CE6A41D0-1DE9-4F18-BADF-93CC8A27E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86" y="2181795"/>
            <a:ext cx="6397129" cy="4277997"/>
          </a:xfrm>
          <a:prstGeom prst="rect">
            <a:avLst/>
          </a:prstGeom>
        </p:spPr>
      </p:pic>
      <p:graphicFrame>
        <p:nvGraphicFramePr>
          <p:cNvPr id="15" name="표 20">
            <a:extLst>
              <a:ext uri="{FF2B5EF4-FFF2-40B4-BE49-F238E27FC236}">
                <a16:creationId xmlns:a16="http://schemas.microsoft.com/office/drawing/2014/main" id="{F3E4A53A-26AC-40B0-AF36-AEF2454CC84C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4372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Serum creatinine(3016723)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71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747126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47873"/>
            <a:ext cx="114341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(Creatinine ; 3016723)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507D8A-A351-4AF9-8522-1A9F641AF2D8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>
                <a:cs typeface="Arial"/>
              </a:rPr>
              <a:t>1) </a:t>
            </a:r>
            <a:r>
              <a:rPr lang="ko-KR" sz="1200" b="1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>
                <a:cs typeface="Arial"/>
              </a:rPr>
              <a:t>Lab test (Max value)</a:t>
            </a:r>
            <a:r>
              <a:rPr lang="en-US" altLang="ko-KR" sz="1200">
                <a:cs typeface="Arial"/>
              </a:rPr>
              <a:t>​</a:t>
            </a:r>
            <a:endParaRPr lang="ko-KR" altLang="en-US"/>
          </a:p>
          <a:p>
            <a:pPr lvl="1"/>
            <a:r>
              <a:rPr lang="en-US" altLang="ko-KR" sz="1200" b="1">
                <a:cs typeface="Arial"/>
              </a:rPr>
              <a:t>2) </a:t>
            </a:r>
            <a:r>
              <a:rPr lang="ko-KR" sz="1200" b="1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>
                <a:cs typeface="Arial"/>
              </a:rPr>
              <a:t>(1.5 IQR rule)</a:t>
            </a:r>
            <a:r>
              <a:rPr lang="en-US" altLang="ko-KR" sz="1200">
                <a:cs typeface="Arial"/>
              </a:rPr>
              <a:t>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7C146A-390E-47B3-B3AF-F86CBA1E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00" y="2142468"/>
            <a:ext cx="4064542" cy="427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971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표 20">
            <a:extLst>
              <a:ext uri="{FF2B5EF4-FFF2-40B4-BE49-F238E27FC236}">
                <a16:creationId xmlns:a16="http://schemas.microsoft.com/office/drawing/2014/main" id="{79FA428E-7393-4086-8E0C-FBDA6F75CBB8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87842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(bilirubin ; 3024128)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2448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bilirubin(3024128)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683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731154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90579F3-E3BE-4C53-8689-648A67322D6D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>
                <a:cs typeface="Arial"/>
              </a:rPr>
              <a:t>1) </a:t>
            </a:r>
            <a:r>
              <a:rPr lang="ko-KR" sz="1200" b="1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>
                <a:cs typeface="Arial"/>
              </a:rPr>
              <a:t>Lab test (Max value)</a:t>
            </a:r>
            <a:r>
              <a:rPr lang="en-US" altLang="ko-KR" sz="1200">
                <a:cs typeface="Arial"/>
              </a:rPr>
              <a:t>​</a:t>
            </a:r>
            <a:endParaRPr lang="ko-KR" altLang="en-US"/>
          </a:p>
          <a:p>
            <a:pPr lvl="1"/>
            <a:r>
              <a:rPr lang="en-US" altLang="ko-KR" sz="1200" b="1">
                <a:cs typeface="Arial"/>
              </a:rPr>
              <a:t>2) </a:t>
            </a:r>
            <a:r>
              <a:rPr lang="ko-KR" sz="1200" b="1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>
                <a:cs typeface="Arial"/>
              </a:rPr>
              <a:t>(1.5 IQR rule)</a:t>
            </a:r>
            <a:r>
              <a:rPr lang="en-US" altLang="ko-KR" sz="1200">
                <a:cs typeface="Arial"/>
              </a:rPr>
              <a:t>​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B52A08-2EC7-4C39-BA66-EFDE15F55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7" y="2140934"/>
            <a:ext cx="4098260" cy="43090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F95A255-2B6E-461E-AB02-3FE60AB0D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740" y="2164040"/>
            <a:ext cx="6469560" cy="430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7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2312892-816E-43F5-B0A5-021E5B2DD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241" y="2133601"/>
            <a:ext cx="6431619" cy="4289963"/>
          </a:xfrm>
          <a:prstGeom prst="rect">
            <a:avLst/>
          </a:prstGeom>
        </p:spPr>
      </p:pic>
      <p:graphicFrame>
        <p:nvGraphicFramePr>
          <p:cNvPr id="11" name="표 20">
            <a:extLst>
              <a:ext uri="{FF2B5EF4-FFF2-40B4-BE49-F238E27FC236}">
                <a16:creationId xmlns:a16="http://schemas.microsoft.com/office/drawing/2014/main" id="{A5BED541-F080-41C9-93FB-920D47BF530D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2079433"/>
          <a:ext cx="10825019" cy="44424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19923">
                  <a:extLst>
                    <a:ext uri="{9D8B030D-6E8A-4147-A177-3AD203B41FA5}">
                      <a16:colId xmlns:a16="http://schemas.microsoft.com/office/drawing/2014/main" val="1404245802"/>
                    </a:ext>
                  </a:extLst>
                </a:gridCol>
                <a:gridCol w="3270033">
                  <a:extLst>
                    <a:ext uri="{9D8B030D-6E8A-4147-A177-3AD203B41FA5}">
                      <a16:colId xmlns:a16="http://schemas.microsoft.com/office/drawing/2014/main" val="2476840878"/>
                    </a:ext>
                  </a:extLst>
                </a:gridCol>
                <a:gridCol w="3335063">
                  <a:extLst>
                    <a:ext uri="{9D8B030D-6E8A-4147-A177-3AD203B41FA5}">
                      <a16:colId xmlns:a16="http://schemas.microsoft.com/office/drawing/2014/main" val="3282653197"/>
                    </a:ext>
                  </a:extLst>
                </a:gridCol>
              </a:tblGrid>
              <a:tr h="2221226">
                <a:tc rowSpan="2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864575"/>
                  </a:ext>
                </a:extLst>
              </a:tr>
              <a:tr h="2221226"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/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72965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0998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severance 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강남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PT[INR](3022217)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29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515267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61E384D-33DC-4DEE-A763-615941FA895D}"/>
              </a:ext>
            </a:extLst>
          </p:cNvPr>
          <p:cNvSpPr txBox="1"/>
          <p:nvPr/>
        </p:nvSpPr>
        <p:spPr>
          <a:xfrm>
            <a:off x="4933950" y="1114425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-US" altLang="ko-KR" sz="1200" b="1" dirty="0">
                <a:cs typeface="Arial"/>
              </a:rPr>
              <a:t>1) </a:t>
            </a:r>
            <a:r>
              <a:rPr lang="ko-KR" sz="1200" b="1" dirty="0">
                <a:latin typeface="Arial"/>
                <a:ea typeface="맑은 고딕"/>
                <a:cs typeface="Arial"/>
              </a:rPr>
              <a:t>환자 별 </a:t>
            </a:r>
            <a:r>
              <a:rPr lang="en-US" altLang="ko-KR" sz="1200" b="1" dirty="0">
                <a:cs typeface="Arial"/>
              </a:rPr>
              <a:t>Lab test (Max value)</a:t>
            </a:r>
            <a:r>
              <a:rPr lang="en-US" altLang="ko-KR" sz="1200" dirty="0">
                <a:cs typeface="Arial"/>
              </a:rPr>
              <a:t>​</a:t>
            </a:r>
            <a:endParaRPr lang="ko-KR" altLang="en-US" dirty="0"/>
          </a:p>
          <a:p>
            <a:pPr lvl="1"/>
            <a:r>
              <a:rPr lang="en-US" altLang="ko-KR" sz="1200" b="1" dirty="0">
                <a:cs typeface="Arial"/>
              </a:rPr>
              <a:t>2) </a:t>
            </a:r>
            <a:r>
              <a:rPr lang="ko-KR" sz="1200" b="1" dirty="0">
                <a:latin typeface="Arial"/>
                <a:ea typeface="맑은 고딕"/>
                <a:cs typeface="Arial"/>
              </a:rPr>
              <a:t>이상치 제거 </a:t>
            </a:r>
            <a:r>
              <a:rPr lang="en-US" altLang="ko-KR" sz="1200" b="1" dirty="0">
                <a:cs typeface="Arial"/>
              </a:rPr>
              <a:t>(1.5 IQR rule)</a:t>
            </a:r>
            <a:r>
              <a:rPr lang="en-US" altLang="ko-KR" sz="1200" dirty="0">
                <a:cs typeface="Arial"/>
              </a:rPr>
              <a:t>​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106483C8-1F42-45D5-BC48-A643E1B7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(PT[INR] ; 3022217)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34B3E9E-136E-4841-AEC7-F434BC67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37" y="2116881"/>
            <a:ext cx="4159056" cy="43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86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BA4F7-60DA-4A50-93EE-58A3E2540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15963"/>
            <a:ext cx="11283043" cy="499399"/>
          </a:xfrm>
        </p:spPr>
        <p:txBody>
          <a:bodyPr/>
          <a:lstStyle/>
          <a:p>
            <a:r>
              <a:rPr lang="en-US" altLang="ko-KR" dirty="0"/>
              <a:t>Cohort N</a:t>
            </a:r>
            <a:r>
              <a:rPr lang="ko-KR" altLang="en-US" dirty="0"/>
              <a:t>수 확인</a:t>
            </a:r>
          </a:p>
        </p:txBody>
      </p:sp>
      <p:graphicFrame>
        <p:nvGraphicFramePr>
          <p:cNvPr id="17" name="내용 개체 틀 16">
            <a:extLst>
              <a:ext uri="{FF2B5EF4-FFF2-40B4-BE49-F238E27FC236}">
                <a16:creationId xmlns:a16="http://schemas.microsoft.com/office/drawing/2014/main" id="{4F1562A8-F09B-4FA5-8246-41CAEE5D41D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40872" y="1063621"/>
          <a:ext cx="11283040" cy="1990375"/>
        </p:xfrm>
        <a:graphic>
          <a:graphicData uri="http://schemas.openxmlformats.org/drawingml/2006/table">
            <a:tbl>
              <a:tblPr/>
              <a:tblGrid>
                <a:gridCol w="1380910">
                  <a:extLst>
                    <a:ext uri="{9D8B030D-6E8A-4147-A177-3AD203B41FA5}">
                      <a16:colId xmlns:a16="http://schemas.microsoft.com/office/drawing/2014/main" val="1741804283"/>
                    </a:ext>
                  </a:extLst>
                </a:gridCol>
                <a:gridCol w="1313548">
                  <a:extLst>
                    <a:ext uri="{9D8B030D-6E8A-4147-A177-3AD203B41FA5}">
                      <a16:colId xmlns:a16="http://schemas.microsoft.com/office/drawing/2014/main" val="1267329768"/>
                    </a:ext>
                  </a:extLst>
                </a:gridCol>
                <a:gridCol w="1380910">
                  <a:extLst>
                    <a:ext uri="{9D8B030D-6E8A-4147-A177-3AD203B41FA5}">
                      <a16:colId xmlns:a16="http://schemas.microsoft.com/office/drawing/2014/main" val="303692394"/>
                    </a:ext>
                  </a:extLst>
                </a:gridCol>
                <a:gridCol w="1768238">
                  <a:extLst>
                    <a:ext uri="{9D8B030D-6E8A-4147-A177-3AD203B41FA5}">
                      <a16:colId xmlns:a16="http://schemas.microsoft.com/office/drawing/2014/main" val="763374715"/>
                    </a:ext>
                  </a:extLst>
                </a:gridCol>
                <a:gridCol w="1768238">
                  <a:extLst>
                    <a:ext uri="{9D8B030D-6E8A-4147-A177-3AD203B41FA5}">
                      <a16:colId xmlns:a16="http://schemas.microsoft.com/office/drawing/2014/main" val="353646409"/>
                    </a:ext>
                  </a:extLst>
                </a:gridCol>
                <a:gridCol w="1835598">
                  <a:extLst>
                    <a:ext uri="{9D8B030D-6E8A-4147-A177-3AD203B41FA5}">
                      <a16:colId xmlns:a16="http://schemas.microsoft.com/office/drawing/2014/main" val="809120707"/>
                    </a:ext>
                  </a:extLst>
                </a:gridCol>
                <a:gridCol w="1835598">
                  <a:extLst>
                    <a:ext uri="{9D8B030D-6E8A-4147-A177-3AD203B41FA5}">
                      <a16:colId xmlns:a16="http://schemas.microsoft.com/office/drawing/2014/main" val="3773633082"/>
                    </a:ext>
                  </a:extLst>
                </a:gridCol>
              </a:tblGrid>
              <a:tr h="193159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Study2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신촌세브란스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강남세브란스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건양대병원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668036"/>
                  </a:ext>
                </a:extLst>
              </a:tr>
              <a:tr h="193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신독성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Meloxicam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5487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928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369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7878258"/>
                  </a:ext>
                </a:extLst>
              </a:tr>
              <a:tr h="260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384961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Celecoxib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14817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5751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3850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6814049"/>
                  </a:ext>
                </a:extLst>
              </a:tr>
              <a:tr h="260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982662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간독성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Valproic_acid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253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826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96924"/>
                  </a:ext>
                </a:extLst>
              </a:tr>
              <a:tr h="2603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216919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lamotrigine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4213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326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217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9446946"/>
                  </a:ext>
                </a:extLst>
              </a:tr>
              <a:tr h="2687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103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103244"/>
                  </a:ext>
                </a:extLst>
              </a:tr>
            </a:tbl>
          </a:graphicData>
        </a:graphic>
      </p:graphicFrame>
      <p:graphicFrame>
        <p:nvGraphicFramePr>
          <p:cNvPr id="18" name="내용 개체 틀 16">
            <a:extLst>
              <a:ext uri="{FF2B5EF4-FFF2-40B4-BE49-F238E27FC236}">
                <a16:creationId xmlns:a16="http://schemas.microsoft.com/office/drawing/2014/main" id="{DD86D068-C64E-427D-BA8B-AC0E809A1120}"/>
              </a:ext>
            </a:extLst>
          </p:cNvPr>
          <p:cNvGraphicFramePr>
            <a:graphicFrameLocks/>
          </p:cNvGraphicFramePr>
          <p:nvPr/>
        </p:nvGraphicFramePr>
        <p:xfrm>
          <a:off x="454480" y="3173579"/>
          <a:ext cx="11283040" cy="3535653"/>
        </p:xfrm>
        <a:graphic>
          <a:graphicData uri="http://schemas.openxmlformats.org/drawingml/2006/table">
            <a:tbl>
              <a:tblPr/>
              <a:tblGrid>
                <a:gridCol w="1380910">
                  <a:extLst>
                    <a:ext uri="{9D8B030D-6E8A-4147-A177-3AD203B41FA5}">
                      <a16:colId xmlns:a16="http://schemas.microsoft.com/office/drawing/2014/main" val="1741804283"/>
                    </a:ext>
                  </a:extLst>
                </a:gridCol>
                <a:gridCol w="1313548">
                  <a:extLst>
                    <a:ext uri="{9D8B030D-6E8A-4147-A177-3AD203B41FA5}">
                      <a16:colId xmlns:a16="http://schemas.microsoft.com/office/drawing/2014/main" val="1267329768"/>
                    </a:ext>
                  </a:extLst>
                </a:gridCol>
                <a:gridCol w="1380910">
                  <a:extLst>
                    <a:ext uri="{9D8B030D-6E8A-4147-A177-3AD203B41FA5}">
                      <a16:colId xmlns:a16="http://schemas.microsoft.com/office/drawing/2014/main" val="303692394"/>
                    </a:ext>
                  </a:extLst>
                </a:gridCol>
                <a:gridCol w="1768238">
                  <a:extLst>
                    <a:ext uri="{9D8B030D-6E8A-4147-A177-3AD203B41FA5}">
                      <a16:colId xmlns:a16="http://schemas.microsoft.com/office/drawing/2014/main" val="763374715"/>
                    </a:ext>
                  </a:extLst>
                </a:gridCol>
                <a:gridCol w="1768238">
                  <a:extLst>
                    <a:ext uri="{9D8B030D-6E8A-4147-A177-3AD203B41FA5}">
                      <a16:colId xmlns:a16="http://schemas.microsoft.com/office/drawing/2014/main" val="353646409"/>
                    </a:ext>
                  </a:extLst>
                </a:gridCol>
                <a:gridCol w="1835598">
                  <a:extLst>
                    <a:ext uri="{9D8B030D-6E8A-4147-A177-3AD203B41FA5}">
                      <a16:colId xmlns:a16="http://schemas.microsoft.com/office/drawing/2014/main" val="809120707"/>
                    </a:ext>
                  </a:extLst>
                </a:gridCol>
                <a:gridCol w="1835598">
                  <a:extLst>
                    <a:ext uri="{9D8B030D-6E8A-4147-A177-3AD203B41FA5}">
                      <a16:colId xmlns:a16="http://schemas.microsoft.com/office/drawing/2014/main" val="3773633082"/>
                    </a:ext>
                  </a:extLst>
                </a:gridCol>
              </a:tblGrid>
              <a:tr h="193159"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Study3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신촌세브란스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강남세브란스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건양대병원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940260"/>
                  </a:ext>
                </a:extLst>
              </a:tr>
              <a:tr h="193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ARB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Azilsartan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72025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231807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Candesartan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728599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958712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Eprosartan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464548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4779927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Fimasartan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1210889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139364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Irbesartan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0717584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060354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175592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237943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Lomesartan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651224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0298890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Telmisartan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8642430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613861"/>
                  </a:ext>
                </a:extLst>
              </a:tr>
              <a:tr h="1847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Valsartan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Control+Case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8496256"/>
                  </a:ext>
                </a:extLst>
              </a:tr>
              <a:tr h="1931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Case</a:t>
                      </a:r>
                    </a:p>
                  </a:txBody>
                  <a:tcPr marL="7771" marR="7771" marT="7771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771" marR="7771" marT="777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76236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49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0050"/>
            <a:ext cx="11083006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(AST ; 3013721) 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AST(3013721)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1,532,730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BA9B0D7-58D9-44A1-9AA7-5D2027B2B5DC}"/>
              </a:ext>
            </a:extLst>
          </p:cNvPr>
          <p:cNvSpPr txBox="1"/>
          <p:nvPr/>
        </p:nvSpPr>
        <p:spPr>
          <a:xfrm>
            <a:off x="8937185" y="1467002"/>
            <a:ext cx="51054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1)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환자 별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Lab test (Max value)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45720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2) 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맑은 고딕"/>
                <a:cs typeface="Arial"/>
              </a:rPr>
              <a:t>이상치 제거 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(3 IQR rule)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Arial"/>
              </a:rPr>
              <a:t>​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869" y="2174993"/>
            <a:ext cx="4079081" cy="42394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EE773F2-AE3F-4DC3-B725-41886B246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051" y="2279992"/>
            <a:ext cx="3980002" cy="4134456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A37D3B5-A46E-495D-B94D-D9F5A06183AC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AST(3013721)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275535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955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1842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ALT(3006923)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807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1,534,430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9" y="347873"/>
            <a:ext cx="11249413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(ALT ; 3006923)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89" y="2182578"/>
            <a:ext cx="4100997" cy="4303947"/>
          </a:xfrm>
          <a:prstGeom prst="rect">
            <a:avLst/>
          </a:prstGeom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6679571-1C2E-48AD-BD0B-B651BBE21249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ALT(3006923)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280454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E3B96C1F-AADE-44B0-82F8-BADE8D31A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32" y="2182577"/>
            <a:ext cx="4100997" cy="42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479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14420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(ALP ; 3005995)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26653" y="921743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117976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1,440,029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596" y="2157955"/>
            <a:ext cx="4066353" cy="42738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BB7B4-6583-4434-8FD3-0D162334E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578" y="2157955"/>
            <a:ext cx="4114160" cy="4273820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2A0C469-D8A1-4BCD-B587-9E100AE1A4F8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220105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4678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4372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Serum creatinine(3016723)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47149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1,545,136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47873"/>
            <a:ext cx="12591367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(Creatinine ; 3016723)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45CC08-EEE5-4DDE-B6BC-EABF1A169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44" y="2040494"/>
            <a:ext cx="4016398" cy="4236600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0F0A75F-509B-4301-BE02-801327F36F7C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ALP(3035995)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IU/L(4118133)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884506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pic>
        <p:nvPicPr>
          <p:cNvPr id="12" name="그림 11">
            <a:extLst>
              <a:ext uri="{FF2B5EF4-FFF2-40B4-BE49-F238E27FC236}">
                <a16:creationId xmlns:a16="http://schemas.microsoft.com/office/drawing/2014/main" id="{AE4ED362-B349-4251-A20F-94DF61DB2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73" y="2282345"/>
            <a:ext cx="4016398" cy="392928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8E232427-30F3-4C5C-BBD6-D1C20F83BDA8}"/>
              </a:ext>
            </a:extLst>
          </p:cNvPr>
          <p:cNvGrpSpPr/>
          <p:nvPr/>
        </p:nvGrpSpPr>
        <p:grpSpPr>
          <a:xfrm>
            <a:off x="302380" y="2635324"/>
            <a:ext cx="10112190" cy="3458174"/>
            <a:chOff x="302380" y="2635324"/>
            <a:chExt cx="10112190" cy="3458174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1A946E-E059-412E-B9F8-365A0BF6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9689" y="2693458"/>
              <a:ext cx="4804881" cy="321529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C20A9EA-A545-49C3-979B-8A292F783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2380" y="2635324"/>
              <a:ext cx="5109452" cy="3458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82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F4A3A456-F3BD-49DA-ADD2-12790EF15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(bilirubin ; 3024128)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511C6A72-CB31-437F-B327-0914B3AE3730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24485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bilirubin(3024128)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66838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1,447,392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3" y="2140933"/>
            <a:ext cx="4187767" cy="436703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601648-CD99-461B-B1E7-29810E316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72" y="2115769"/>
            <a:ext cx="4187767" cy="4417364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F922CB6-95D4-4F0A-ACC1-357F63566A0E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bilirubin(3024128)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588696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grpSp>
        <p:nvGrpSpPr>
          <p:cNvPr id="15" name="그룹 14">
            <a:extLst>
              <a:ext uri="{FF2B5EF4-FFF2-40B4-BE49-F238E27FC236}">
                <a16:creationId xmlns:a16="http://schemas.microsoft.com/office/drawing/2014/main" id="{C0F39C34-2D87-4018-8F80-9B0F81477F9C}"/>
              </a:ext>
            </a:extLst>
          </p:cNvPr>
          <p:cNvGrpSpPr/>
          <p:nvPr/>
        </p:nvGrpSpPr>
        <p:grpSpPr>
          <a:xfrm>
            <a:off x="323151" y="2847791"/>
            <a:ext cx="9723441" cy="3357800"/>
            <a:chOff x="406878" y="2929984"/>
            <a:chExt cx="9250830" cy="3152775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C4DEEBD-67B9-4F1D-88C4-8DB12D07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878" y="2929984"/>
              <a:ext cx="4629150" cy="3152775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D6F277-7284-4A8B-B651-F222D730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4872" y="2929984"/>
              <a:ext cx="4472836" cy="31176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413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9DA3922-0786-4DBB-9D49-3EC012A91AE5}"/>
              </a:ext>
            </a:extLst>
          </p:cNvPr>
          <p:cNvGraphicFramePr>
            <a:graphicFrameLocks noGrp="1"/>
          </p:cNvGraphicFramePr>
          <p:nvPr/>
        </p:nvGraphicFramePr>
        <p:xfrm>
          <a:off x="831273" y="909984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423727613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3637753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severance 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신촌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72481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PT[INR](3022217)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494759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632901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774717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1,015,262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2014856"/>
                  </a:ext>
                </a:extLst>
              </a:tr>
            </a:tbl>
          </a:graphicData>
        </a:graphic>
      </p:graphicFrame>
      <p:sp>
        <p:nvSpPr>
          <p:cNvPr id="15" name="제목 1">
            <a:extLst>
              <a:ext uri="{FF2B5EF4-FFF2-40B4-BE49-F238E27FC236}">
                <a16:creationId xmlns:a16="http://schemas.microsoft.com/office/drawing/2014/main" id="{106483C8-1F42-45D5-BC48-A643E1B71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78" y="310927"/>
            <a:ext cx="11332539" cy="454384"/>
          </a:xfrm>
        </p:spPr>
        <p:txBody>
          <a:bodyPr>
            <a:noAutofit/>
          </a:bodyPr>
          <a:lstStyle/>
          <a:p>
            <a:r>
              <a:rPr lang="en-US" altLang="ko-KR" sz="3600" b="1" dirty="0">
                <a:latin typeface="+mn-ea"/>
                <a:ea typeface="+mn-ea"/>
              </a:rPr>
              <a:t>CDM </a:t>
            </a:r>
            <a:r>
              <a:rPr lang="ko-KR" altLang="en-US" sz="3600" b="1" dirty="0">
                <a:latin typeface="+mn-ea"/>
                <a:ea typeface="+mn-ea"/>
              </a:rPr>
              <a:t>데이터 품질 분석 결과 </a:t>
            </a:r>
            <a:r>
              <a:rPr lang="en-US" altLang="ko-KR" sz="3600" b="1" dirty="0">
                <a:latin typeface="+mn-ea"/>
                <a:ea typeface="+mn-ea"/>
              </a:rPr>
              <a:t>(PT[INR] ; 3022217)</a:t>
            </a:r>
            <a:endParaRPr lang="ko-KR" altLang="en-US" sz="3600" b="1" dirty="0">
              <a:latin typeface="+mn-ea"/>
              <a:ea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90" y="2209358"/>
            <a:ext cx="4048460" cy="4199420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41DE474-6EEE-46C3-B895-8FE66DBC21E9}"/>
              </a:ext>
            </a:extLst>
          </p:cNvPr>
          <p:cNvGraphicFramePr>
            <a:graphicFrameLocks noGrp="1"/>
          </p:cNvGraphicFramePr>
          <p:nvPr/>
        </p:nvGraphicFramePr>
        <p:xfrm>
          <a:off x="5411832" y="908149"/>
          <a:ext cx="3670300" cy="1057275"/>
        </p:xfrm>
        <a:graphic>
          <a:graphicData uri="http://schemas.openxmlformats.org/drawingml/2006/table">
            <a:tbl>
              <a:tblPr/>
              <a:tblGrid>
                <a:gridCol w="1549400">
                  <a:extLst>
                    <a:ext uri="{9D8B030D-6E8A-4147-A177-3AD203B41FA5}">
                      <a16:colId xmlns:a16="http://schemas.microsoft.com/office/drawing/2014/main" val="3901986027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1944561566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기관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건양대 병원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330025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LAB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PT[INR](3022217)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63259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Unit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mg/dL(4121396)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17943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이상 처방</a:t>
                      </a: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75124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 Population</a:t>
                      </a:r>
                    </a:p>
                  </a:txBody>
                  <a:tcPr marL="14287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492326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4287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0460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DE5C3EE-17EE-4B0B-BF6C-721B04A2E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69" y="2209356"/>
            <a:ext cx="4042540" cy="419942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82C95DDB-27DE-4D74-AF06-4D0018430C16}"/>
              </a:ext>
            </a:extLst>
          </p:cNvPr>
          <p:cNvGrpSpPr/>
          <p:nvPr/>
        </p:nvGrpSpPr>
        <p:grpSpPr>
          <a:xfrm>
            <a:off x="414640" y="2759713"/>
            <a:ext cx="9184867" cy="3140122"/>
            <a:chOff x="414640" y="2759713"/>
            <a:chExt cx="9184867" cy="31401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DAAF50-572F-473B-A968-C0ED3FB5E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8570" y="2759713"/>
              <a:ext cx="4530937" cy="309870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49B2205-4567-4D7D-ACE1-536D8A6A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4640" y="2759713"/>
              <a:ext cx="4561899" cy="31401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8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3"/>
          <p:cNvSpPr/>
          <p:nvPr/>
        </p:nvSpPr>
        <p:spPr>
          <a:xfrm>
            <a:off x="239150" y="147379"/>
            <a:ext cx="6298449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1" strike="noStrike" spc="-1">
                <a:latin typeface="Noto Sans CJK KR"/>
              </a:rPr>
              <a:t>데이터 합성 진행</a:t>
            </a:r>
            <a:endParaRPr lang="en-US" sz="3600" b="1" strike="noStrike" spc="-1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lang="en-US" spc="-1">
                <a:latin typeface="Noto Sans CJK KR"/>
              </a:rPr>
              <a:t>Using Local Differential Privacy</a:t>
            </a:r>
            <a:endParaRPr lang="en-US" sz="4800" b="0" strike="noStrike" spc="-1">
              <a:latin typeface="Noto Sans CJK KR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202319" y="1334880"/>
            <a:ext cx="9665839" cy="1660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200000"/>
              </a:lnSpc>
            </a:pPr>
            <a:r>
              <a:rPr lang="en-US" sz="2400" b="1" spc="-1">
                <a:latin typeface="Noto Sans CJK KR"/>
              </a:rPr>
              <a:t>Multivariate Data Synthesis Outline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trike="noStrike" spc="-1">
                <a:latin typeface="Noto Sans CJK KR"/>
              </a:rPr>
              <a:t>Synthesize continuous, discrete values from a clinical dataset using LDP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u="sng" strike="noStrike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"/>
              </a:rPr>
              <a:t>전체 진행</a:t>
            </a:r>
            <a:endParaRPr lang="en-US" altLang="ko-KR" u="sng" spc="-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"/>
            </a:endParaRPr>
          </a:p>
        </p:txBody>
      </p:sp>
      <p:pic>
        <p:nvPicPr>
          <p:cNvPr id="85" name="그림 85"/>
          <p:cNvPicPr/>
          <p:nvPr/>
        </p:nvPicPr>
        <p:blipFill>
          <a:blip r:embed="rId2"/>
          <a:stretch/>
        </p:blipFill>
        <p:spPr>
          <a:xfrm>
            <a:off x="11622960" y="6346080"/>
            <a:ext cx="565920" cy="509040"/>
          </a:xfrm>
          <a:prstGeom prst="rect">
            <a:avLst/>
          </a:prstGeom>
          <a:ln w="0">
            <a:noFill/>
          </a:ln>
        </p:spPr>
      </p:pic>
      <p:pic>
        <p:nvPicPr>
          <p:cNvPr id="86" name="그림 9" descr="텍스트, 클립아트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10213200" y="6386760"/>
            <a:ext cx="1385280" cy="429120"/>
          </a:xfrm>
          <a:prstGeom prst="rect">
            <a:avLst/>
          </a:prstGeom>
          <a:ln w="0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83E255-DAF0-4216-8AC4-3D0BA52D8550}"/>
              </a:ext>
            </a:extLst>
          </p:cNvPr>
          <p:cNvSpPr txBox="1"/>
          <p:nvPr/>
        </p:nvSpPr>
        <p:spPr>
          <a:xfrm>
            <a:off x="794327" y="2968689"/>
            <a:ext cx="700226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1. </a:t>
            </a:r>
            <a:r>
              <a:rPr lang="ko-KR" altLang="en-US" sz="1600"/>
              <a:t>기관 내 정의 약물</a:t>
            </a:r>
            <a:r>
              <a:rPr lang="en-US" altLang="ko-KR" sz="1600"/>
              <a:t>(127</a:t>
            </a:r>
            <a:r>
              <a:rPr lang="ko-KR" altLang="en-US" sz="1600"/>
              <a:t>개</a:t>
            </a:r>
            <a:r>
              <a:rPr lang="en-US" altLang="ko-KR" sz="1600"/>
              <a:t>)</a:t>
            </a:r>
            <a:r>
              <a:rPr lang="ko-KR" altLang="en-US" sz="1600"/>
              <a:t> 중 </a:t>
            </a:r>
            <a:r>
              <a:rPr lang="en-US" altLang="ko-KR" sz="1600"/>
              <a:t>ATC </a:t>
            </a:r>
            <a:r>
              <a:rPr lang="ko-KR" altLang="en-US" sz="1600" err="1"/>
              <a:t>코드별</a:t>
            </a:r>
            <a:r>
              <a:rPr lang="ko-KR" altLang="en-US" sz="1600"/>
              <a:t> 인구학적 정보 확인</a:t>
            </a:r>
            <a:br>
              <a:rPr lang="en-US" altLang="ko-KR" sz="1600"/>
            </a:br>
            <a:r>
              <a:rPr lang="en-US" altLang="ko-KR" sz="1400"/>
              <a:t> - ATC 2</a:t>
            </a:r>
            <a:r>
              <a:rPr lang="ko-KR" altLang="en-US" sz="1400"/>
              <a:t>단계까지 분류</a:t>
            </a:r>
            <a:br>
              <a:rPr lang="en-US" altLang="ko-KR" sz="1400"/>
            </a:br>
            <a:r>
              <a:rPr lang="en-US" altLang="ko-KR" sz="1400"/>
              <a:t> - </a:t>
            </a:r>
            <a:r>
              <a:rPr lang="ko-KR" altLang="en-US" sz="1400"/>
              <a:t>각 </a:t>
            </a:r>
            <a:r>
              <a:rPr lang="en-US" altLang="ko-KR" sz="1400"/>
              <a:t>ATC</a:t>
            </a:r>
            <a:r>
              <a:rPr lang="ko-KR" altLang="en-US" sz="1400"/>
              <a:t>별 연령</a:t>
            </a:r>
            <a:r>
              <a:rPr lang="en-US" altLang="ko-KR" sz="1400"/>
              <a:t>, </a:t>
            </a:r>
            <a:r>
              <a:rPr lang="ko-KR" altLang="en-US" sz="1400"/>
              <a:t>성비</a:t>
            </a:r>
            <a:r>
              <a:rPr lang="en-US" altLang="ko-KR" sz="1400"/>
              <a:t>, </a:t>
            </a:r>
            <a:r>
              <a:rPr lang="ko-KR" altLang="en-US" sz="1400"/>
              <a:t>진단명 분포를 확인하여 가장 </a:t>
            </a:r>
            <a:r>
              <a:rPr lang="en-US" altLang="ko-KR" sz="1400"/>
              <a:t>general</a:t>
            </a:r>
            <a:r>
              <a:rPr lang="ko-KR" altLang="en-US" sz="1400"/>
              <a:t>한 집단을 정의</a:t>
            </a:r>
            <a:endParaRPr lang="en-US" altLang="ko-KR" sz="1400"/>
          </a:p>
          <a:p>
            <a:endParaRPr lang="en-US" altLang="ko-KR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CA1B23-A756-4054-A821-68DF3A5ACCD5}"/>
              </a:ext>
            </a:extLst>
          </p:cNvPr>
          <p:cNvSpPr txBox="1"/>
          <p:nvPr/>
        </p:nvSpPr>
        <p:spPr>
          <a:xfrm>
            <a:off x="794327" y="3713519"/>
            <a:ext cx="7002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2. </a:t>
            </a:r>
            <a:r>
              <a:rPr lang="ko-KR" altLang="en-US" sz="1600"/>
              <a:t>정의된 집단에서 합성할 항목 정의 </a:t>
            </a:r>
            <a:br>
              <a:rPr lang="en-US" altLang="ko-KR" sz="1600"/>
            </a:br>
            <a:r>
              <a:rPr lang="en-US" altLang="ko-KR" sz="1400"/>
              <a:t> - AST, ALT</a:t>
            </a:r>
            <a:r>
              <a:rPr lang="ko-KR" altLang="en-US" sz="1400"/>
              <a:t>와 같은 변수들을 선정 </a:t>
            </a:r>
            <a:endParaRPr lang="en-US" altLang="ko-KR" sz="140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2D5E49E-C0EF-4A56-BACE-6DBEBDA8E267}"/>
              </a:ext>
            </a:extLst>
          </p:cNvPr>
          <p:cNvSpPr txBox="1"/>
          <p:nvPr/>
        </p:nvSpPr>
        <p:spPr>
          <a:xfrm>
            <a:off x="794327" y="4332261"/>
            <a:ext cx="7002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3. </a:t>
            </a:r>
            <a:r>
              <a:rPr lang="ko-KR" altLang="en-US" sz="1600"/>
              <a:t>정의된 집단과 변수에 대해서 합성 진행 </a:t>
            </a:r>
            <a:endParaRPr lang="en-US" altLang="ko-KR" sz="1600"/>
          </a:p>
          <a:p>
            <a:r>
              <a:rPr lang="en-US" altLang="ko-KR" sz="1400"/>
              <a:t> - bounded </a:t>
            </a:r>
            <a:r>
              <a:rPr lang="en-US" altLang="ko-KR" sz="1400" err="1"/>
              <a:t>laplace</a:t>
            </a:r>
            <a:r>
              <a:rPr lang="en-US" altLang="ko-KR" sz="1400"/>
              <a:t> mechanism </a:t>
            </a:r>
            <a:r>
              <a:rPr lang="ko-KR" altLang="en-US" sz="1400"/>
              <a:t>활용하여 </a:t>
            </a:r>
            <a:r>
              <a:rPr lang="en-US" altLang="ko-KR" sz="1400"/>
              <a:t>epsilon – DP </a:t>
            </a:r>
            <a:r>
              <a:rPr lang="ko-KR" altLang="en-US" sz="1400"/>
              <a:t>만족하는 데이터 합성</a:t>
            </a:r>
            <a:endParaRPr lang="en-US" altLang="ko-KR" sz="1400"/>
          </a:p>
        </p:txBody>
      </p:sp>
      <p:sp>
        <p:nvSpPr>
          <p:cNvPr id="82" name="CustomShape 4">
            <a:extLst>
              <a:ext uri="{FF2B5EF4-FFF2-40B4-BE49-F238E27FC236}">
                <a16:creationId xmlns:a16="http://schemas.microsoft.com/office/drawing/2014/main" id="{83B9F632-3E9C-4C45-840A-96CC3000D91A}"/>
              </a:ext>
            </a:extLst>
          </p:cNvPr>
          <p:cNvSpPr/>
          <p:nvPr/>
        </p:nvSpPr>
        <p:spPr>
          <a:xfrm>
            <a:off x="202319" y="4897837"/>
            <a:ext cx="9665839" cy="553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u="sng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"/>
              </a:rPr>
              <a:t>현재</a:t>
            </a:r>
            <a:r>
              <a:rPr lang="ko-KR" altLang="en-US" u="sng" strike="noStrike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"/>
              </a:rPr>
              <a:t> 진행</a:t>
            </a:r>
            <a:endParaRPr lang="en-US" altLang="ko-KR" u="sng" spc="-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D8FC9E-35F4-4698-8B9E-50C6315590C4}"/>
              </a:ext>
            </a:extLst>
          </p:cNvPr>
          <p:cNvSpPr txBox="1"/>
          <p:nvPr/>
        </p:nvSpPr>
        <p:spPr>
          <a:xfrm>
            <a:off x="794327" y="5451792"/>
            <a:ext cx="70022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1.  </a:t>
            </a:r>
            <a:r>
              <a:rPr lang="ko-KR" altLang="en-US" sz="1600"/>
              <a:t>기관 내 정의 약물</a:t>
            </a:r>
            <a:r>
              <a:rPr lang="en-US" altLang="ko-KR" sz="1600"/>
              <a:t>(127</a:t>
            </a:r>
            <a:r>
              <a:rPr lang="ko-KR" altLang="en-US" sz="1600"/>
              <a:t>개</a:t>
            </a:r>
            <a:r>
              <a:rPr lang="en-US" altLang="ko-KR" sz="1600"/>
              <a:t>) </a:t>
            </a:r>
            <a:r>
              <a:rPr lang="ko-KR" altLang="en-US" sz="1600"/>
              <a:t>중 </a:t>
            </a:r>
            <a:r>
              <a:rPr lang="en-US" altLang="ko-KR" sz="1600"/>
              <a:t>ATC </a:t>
            </a:r>
            <a:r>
              <a:rPr lang="ko-KR" altLang="en-US" sz="1600" err="1"/>
              <a:t>코드별</a:t>
            </a:r>
            <a:r>
              <a:rPr lang="ko-KR" altLang="en-US" sz="1600"/>
              <a:t> 인구학적 정보 확인</a:t>
            </a:r>
            <a:endParaRPr lang="en-US" altLang="ko-KR" sz="1600"/>
          </a:p>
          <a:p>
            <a:r>
              <a:rPr lang="en-US" altLang="ko-KR" sz="1400"/>
              <a:t> - </a:t>
            </a:r>
            <a:r>
              <a:rPr lang="ko-KR" altLang="en-US" sz="1400"/>
              <a:t>각 약물을 </a:t>
            </a:r>
            <a:r>
              <a:rPr lang="en-US" altLang="ko-KR" sz="1400"/>
              <a:t>ATC </a:t>
            </a:r>
            <a:r>
              <a:rPr lang="ko-KR" altLang="en-US" sz="1400"/>
              <a:t>정보로 분류했으며</a:t>
            </a:r>
            <a:r>
              <a:rPr lang="en-US" altLang="ko-KR" sz="1400"/>
              <a:t>, </a:t>
            </a:r>
            <a:r>
              <a:rPr lang="ko-KR" altLang="en-US" sz="1400"/>
              <a:t>각 </a:t>
            </a:r>
            <a:r>
              <a:rPr lang="en-US" altLang="ko-KR" sz="1400"/>
              <a:t>ATC </a:t>
            </a:r>
            <a:r>
              <a:rPr lang="ko-KR" altLang="en-US" sz="1400"/>
              <a:t>별로 코호트 재생성 중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9517767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3"/>
          <p:cNvSpPr/>
          <p:nvPr/>
        </p:nvSpPr>
        <p:spPr>
          <a:xfrm>
            <a:off x="239150" y="147379"/>
            <a:ext cx="6298449" cy="95265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600" b="1" strike="noStrike" spc="-1">
                <a:latin typeface="Noto Sans CJK KR"/>
              </a:rPr>
              <a:t>데이터 합성 진행</a:t>
            </a:r>
            <a:endParaRPr lang="en-US" sz="3600" b="1" strike="noStrike" spc="-1">
              <a:latin typeface="Noto Sans CJK KR"/>
            </a:endParaRPr>
          </a:p>
          <a:p>
            <a:pPr>
              <a:lnSpc>
                <a:spcPct val="100000"/>
              </a:lnSpc>
            </a:pPr>
            <a:r>
              <a:rPr lang="en-US" spc="-1">
                <a:latin typeface="Noto Sans CJK KR"/>
              </a:rPr>
              <a:t>Using Local Differential Privacy</a:t>
            </a:r>
            <a:endParaRPr lang="en-US" sz="4800" b="0" strike="noStrike" spc="-1">
              <a:latin typeface="Noto Sans CJK KR"/>
            </a:endParaRPr>
          </a:p>
        </p:txBody>
      </p:sp>
      <p:pic>
        <p:nvPicPr>
          <p:cNvPr id="85" name="그림 85"/>
          <p:cNvPicPr/>
          <p:nvPr/>
        </p:nvPicPr>
        <p:blipFill>
          <a:blip r:embed="rId2"/>
          <a:stretch/>
        </p:blipFill>
        <p:spPr>
          <a:xfrm>
            <a:off x="11622960" y="6346080"/>
            <a:ext cx="565920" cy="509040"/>
          </a:xfrm>
          <a:prstGeom prst="rect">
            <a:avLst/>
          </a:prstGeom>
          <a:ln w="0">
            <a:noFill/>
          </a:ln>
        </p:spPr>
      </p:pic>
      <p:pic>
        <p:nvPicPr>
          <p:cNvPr id="86" name="그림 9" descr="텍스트, 클립아트이(가) 표시된 사진&#10;&#10;자동 생성된 설명"/>
          <p:cNvPicPr/>
          <p:nvPr/>
        </p:nvPicPr>
        <p:blipFill>
          <a:blip r:embed="rId3"/>
          <a:stretch/>
        </p:blipFill>
        <p:spPr>
          <a:xfrm>
            <a:off x="10213200" y="6386760"/>
            <a:ext cx="1385280" cy="429120"/>
          </a:xfrm>
          <a:prstGeom prst="rect">
            <a:avLst/>
          </a:prstGeom>
          <a:ln w="0">
            <a:noFill/>
          </a:ln>
        </p:spPr>
      </p:pic>
      <p:sp>
        <p:nvSpPr>
          <p:cNvPr id="82" name="CustomShape 4">
            <a:extLst>
              <a:ext uri="{FF2B5EF4-FFF2-40B4-BE49-F238E27FC236}">
                <a16:creationId xmlns:a16="http://schemas.microsoft.com/office/drawing/2014/main" id="{83B9F632-3E9C-4C45-840A-96CC3000D91A}"/>
              </a:ext>
            </a:extLst>
          </p:cNvPr>
          <p:cNvSpPr/>
          <p:nvPr/>
        </p:nvSpPr>
        <p:spPr>
          <a:xfrm>
            <a:off x="238605" y="1096907"/>
            <a:ext cx="9665839" cy="55399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u="sng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"/>
              </a:rPr>
              <a:t>현재</a:t>
            </a:r>
            <a:r>
              <a:rPr lang="ko-KR" altLang="en-US" u="sng" strike="noStrike" spc="-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oto Sans CJK KR"/>
              </a:rPr>
              <a:t> 진행</a:t>
            </a:r>
            <a:endParaRPr lang="en-US" altLang="ko-KR" u="sng" spc="-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oto Sans CJK KR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6D8FC9E-35F4-4698-8B9E-50C6315590C4}"/>
              </a:ext>
            </a:extLst>
          </p:cNvPr>
          <p:cNvSpPr txBox="1"/>
          <p:nvPr/>
        </p:nvSpPr>
        <p:spPr>
          <a:xfrm>
            <a:off x="522184" y="1650863"/>
            <a:ext cx="7002265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/>
              <a:t>1.  </a:t>
            </a:r>
            <a:r>
              <a:rPr lang="ko-KR" altLang="en-US" sz="1600" dirty="0"/>
              <a:t>기관 내 정의 약물</a:t>
            </a:r>
            <a:r>
              <a:rPr lang="en-US" altLang="ko-KR" sz="1600" dirty="0"/>
              <a:t>(127</a:t>
            </a:r>
            <a:r>
              <a:rPr lang="ko-KR" altLang="en-US" sz="1600" dirty="0"/>
              <a:t>개</a:t>
            </a:r>
            <a:r>
              <a:rPr lang="en-US" altLang="ko-KR" sz="1600" dirty="0"/>
              <a:t>) </a:t>
            </a:r>
            <a:r>
              <a:rPr lang="ko-KR" altLang="en-US" sz="1600" dirty="0"/>
              <a:t>중 </a:t>
            </a:r>
            <a:r>
              <a:rPr lang="en-US" altLang="ko-KR" sz="1600" dirty="0"/>
              <a:t>ATC </a:t>
            </a:r>
            <a:r>
              <a:rPr lang="ko-KR" altLang="en-US" sz="1600" dirty="0" err="1"/>
              <a:t>코드별</a:t>
            </a:r>
            <a:r>
              <a:rPr lang="ko-KR" altLang="en-US" sz="1600" dirty="0"/>
              <a:t> 인구학적 정보 확인</a:t>
            </a:r>
            <a:endParaRPr lang="en-US" altLang="ko-KR" sz="1600" dirty="0"/>
          </a:p>
          <a:p>
            <a:r>
              <a:rPr lang="en-US" altLang="ko-KR" sz="1400" dirty="0">
                <a:ea typeface="맑은 고딕"/>
              </a:rPr>
              <a:t> - </a:t>
            </a:r>
            <a:r>
              <a:rPr lang="ko-KR" altLang="en-US" sz="1400" dirty="0">
                <a:ea typeface="맑은 고딕"/>
              </a:rPr>
              <a:t>각 약물을 </a:t>
            </a:r>
            <a:r>
              <a:rPr lang="en-US" altLang="ko-KR" sz="1400" dirty="0">
                <a:ea typeface="맑은 고딕"/>
              </a:rPr>
              <a:t>ATC </a:t>
            </a:r>
            <a:r>
              <a:rPr lang="ko-KR" altLang="en-US" sz="1400" dirty="0">
                <a:ea typeface="맑은 고딕"/>
              </a:rPr>
              <a:t>정보로 분류했으며</a:t>
            </a:r>
            <a:r>
              <a:rPr lang="en-US" altLang="ko-KR" sz="1400" dirty="0">
                <a:ea typeface="맑은 고딕"/>
              </a:rPr>
              <a:t>, </a:t>
            </a:r>
            <a:r>
              <a:rPr lang="ko-KR" altLang="en-US" sz="1400" dirty="0">
                <a:ea typeface="맑은 고딕"/>
              </a:rPr>
              <a:t>각 </a:t>
            </a:r>
            <a:r>
              <a:rPr lang="en-US" altLang="ko-KR" sz="1400" dirty="0">
                <a:ea typeface="맑은 고딕"/>
              </a:rPr>
              <a:t>ATC </a:t>
            </a:r>
            <a:r>
              <a:rPr lang="ko-KR" altLang="en-US" sz="1400" dirty="0">
                <a:ea typeface="맑은 고딕"/>
              </a:rPr>
              <a:t>별로 </a:t>
            </a:r>
            <a:r>
              <a:rPr lang="ko-KR" altLang="en-US" sz="1400" dirty="0" err="1">
                <a:ea typeface="맑은 고딕"/>
              </a:rPr>
              <a:t>코호트</a:t>
            </a:r>
            <a:r>
              <a:rPr lang="ko-KR" altLang="en-US" sz="1400" dirty="0">
                <a:ea typeface="맑은 고딕"/>
              </a:rPr>
              <a:t> 생성 중</a:t>
            </a:r>
            <a:endParaRPr lang="en-US" altLang="ko-KR" sz="14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27E42-1895-488A-AA4C-F2A2F0471B44}"/>
              </a:ext>
            </a:extLst>
          </p:cNvPr>
          <p:cNvSpPr txBox="1"/>
          <p:nvPr/>
        </p:nvSpPr>
        <p:spPr>
          <a:xfrm>
            <a:off x="8271329" y="3871685"/>
            <a:ext cx="34326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맑은 고딕"/>
              </a:rPr>
              <a:t>- 각 </a:t>
            </a:r>
            <a:r>
              <a:rPr lang="ko-KR" altLang="en-US" sz="1600" dirty="0" err="1">
                <a:ea typeface="맑은 고딕"/>
              </a:rPr>
              <a:t>ATC코드별</a:t>
            </a:r>
            <a:r>
              <a:rPr lang="ko-KR" altLang="en-US" sz="1600" dirty="0">
                <a:ea typeface="맑은 고딕"/>
              </a:rPr>
              <a:t> </a:t>
            </a:r>
            <a:r>
              <a:rPr lang="ko-KR" altLang="en-US" sz="1600" b="1" dirty="0" err="1">
                <a:ea typeface="맑은 고딕"/>
              </a:rPr>
              <a:t>대상환자</a:t>
            </a:r>
            <a:r>
              <a:rPr lang="ko-KR" altLang="en-US" sz="1600" b="1" dirty="0">
                <a:ea typeface="맑은 고딕"/>
              </a:rPr>
              <a:t> 추출 완료</a:t>
            </a:r>
          </a:p>
          <a:p>
            <a:r>
              <a:rPr lang="ko-KR" altLang="en-US" sz="1600" dirty="0">
                <a:ea typeface="맑은 고딕"/>
              </a:rPr>
              <a:t>- </a:t>
            </a:r>
            <a:r>
              <a:rPr lang="ko-KR" altLang="en-US" sz="1600" b="1" dirty="0">
                <a:ea typeface="맑은 고딕"/>
              </a:rPr>
              <a:t>인구학적 정보 추출 중</a:t>
            </a:r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617D70-9108-4421-A9CA-BDB91F19E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6" y="2509735"/>
            <a:ext cx="3650343" cy="2128816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95F296DD-0DDE-4FAA-A956-6C9704A977DD}"/>
              </a:ext>
            </a:extLst>
          </p:cNvPr>
          <p:cNvCxnSpPr/>
          <p:nvPr/>
        </p:nvCxnSpPr>
        <p:spPr>
          <a:xfrm flipV="1">
            <a:off x="4640943" y="3423556"/>
            <a:ext cx="3182256" cy="19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 descr="테이블이(가) 표시된 사진&#10;&#10;자동 생성된 설명">
            <a:extLst>
              <a:ext uri="{FF2B5EF4-FFF2-40B4-BE49-F238E27FC236}">
                <a16:creationId xmlns:a16="http://schemas.microsoft.com/office/drawing/2014/main" id="{387E4668-A29A-475C-9900-033F3B1DD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14" y="3669242"/>
            <a:ext cx="2743200" cy="1605944"/>
          </a:xfrm>
          <a:prstGeom prst="rect">
            <a:avLst/>
          </a:prstGeom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8B6AE31-309A-44EB-A007-EADEDCEE4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1328" y="1741438"/>
            <a:ext cx="2743200" cy="19781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82E0-BC31-49B5-90F1-198A5707D28A}"/>
              </a:ext>
            </a:extLst>
          </p:cNvPr>
          <p:cNvSpPr txBox="1"/>
          <p:nvPr/>
        </p:nvSpPr>
        <p:spPr>
          <a:xfrm>
            <a:off x="4860471" y="297361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</a:rPr>
              <a:t>127개 약물 ATC 맵핑</a:t>
            </a:r>
          </a:p>
        </p:txBody>
      </p:sp>
    </p:spTree>
    <p:extLst>
      <p:ext uri="{BB962C8B-B14F-4D97-AF65-F5344CB8AC3E}">
        <p14:creationId xmlns:p14="http://schemas.microsoft.com/office/powerpoint/2010/main" val="937778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879" y="347872"/>
            <a:ext cx="10515600" cy="454384"/>
          </a:xfrm>
        </p:spPr>
        <p:txBody>
          <a:bodyPr>
            <a:noAutofit/>
          </a:bodyPr>
          <a:lstStyle/>
          <a:p>
            <a:r>
              <a:rPr lang="en-US" altLang="ko-KR" sz="3000" b="1"/>
              <a:t>3.</a:t>
            </a:r>
            <a:r>
              <a:rPr lang="ko-KR" altLang="en-US" sz="3000" b="1"/>
              <a:t>인공지능 알고리즘 기반 합성 데이터 생산 및 공유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6C4609-A62A-4F15-80F4-9935DB12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254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BC53ADF6-7384-4B3D-A1F2-D827A66D823E}"/>
              </a:ext>
            </a:extLst>
          </p:cNvPr>
          <p:cNvGrpSpPr/>
          <p:nvPr/>
        </p:nvGrpSpPr>
        <p:grpSpPr>
          <a:xfrm>
            <a:off x="1773505" y="1657813"/>
            <a:ext cx="8368870" cy="4669585"/>
            <a:chOff x="853338" y="1569915"/>
            <a:chExt cx="7066995" cy="4163377"/>
          </a:xfrm>
        </p:grpSpPr>
        <p:sp>
          <p:nvSpPr>
            <p:cNvPr id="89" name="Notched Right Arrow 14">
              <a:extLst>
                <a:ext uri="{FF2B5EF4-FFF2-40B4-BE49-F238E27FC236}">
                  <a16:creationId xmlns:a16="http://schemas.microsoft.com/office/drawing/2014/main" id="{D16C2771-1A78-4ECE-930E-C1E838D74C37}"/>
                </a:ext>
              </a:extLst>
            </p:cNvPr>
            <p:cNvSpPr/>
            <p:nvPr/>
          </p:nvSpPr>
          <p:spPr>
            <a:xfrm rot="5400000">
              <a:off x="-1018308" y="3441561"/>
              <a:ext cx="4163377" cy="420085"/>
            </a:xfrm>
            <a:prstGeom prst="notchedRight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Rectangle 3">
              <a:extLst>
                <a:ext uri="{FF2B5EF4-FFF2-40B4-BE49-F238E27FC236}">
                  <a16:creationId xmlns:a16="http://schemas.microsoft.com/office/drawing/2014/main" id="{D3E436E6-FB67-45E9-AF3D-856240ADF562}"/>
                </a:ext>
              </a:extLst>
            </p:cNvPr>
            <p:cNvSpPr/>
            <p:nvPr/>
          </p:nvSpPr>
          <p:spPr>
            <a:xfrm>
              <a:off x="1278003" y="1656837"/>
              <a:ext cx="3260746" cy="4043381"/>
            </a:xfrm>
            <a:prstGeom prst="rect">
              <a:avLst/>
            </a:prstGeom>
            <a:solidFill>
              <a:srgbClr val="FFFFFF"/>
            </a:solidFill>
            <a:ln w="28575" cap="flat" cmpd="dbl" algn="ctr">
              <a:solidFill>
                <a:srgbClr val="000000">
                  <a:lumMod val="85000"/>
                  <a:lumOff val="15000"/>
                </a:srgbClr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1" name="Rectangle 4">
              <a:extLst>
                <a:ext uri="{FF2B5EF4-FFF2-40B4-BE49-F238E27FC236}">
                  <a16:creationId xmlns:a16="http://schemas.microsoft.com/office/drawing/2014/main" id="{D540B960-FDAC-41DC-B5BA-564D84F9EE43}"/>
                </a:ext>
              </a:extLst>
            </p:cNvPr>
            <p:cNvSpPr/>
            <p:nvPr/>
          </p:nvSpPr>
          <p:spPr>
            <a:xfrm>
              <a:off x="4819804" y="1663522"/>
              <a:ext cx="3100529" cy="4036696"/>
            </a:xfrm>
            <a:prstGeom prst="rect">
              <a:avLst/>
            </a:prstGeom>
            <a:noFill/>
            <a:ln w="28575" cap="flat" cmpd="dbl" algn="ctr">
              <a:solidFill>
                <a:srgbClr val="000000"/>
              </a:solidFill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-25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2" name="Rounded Rectangle 10">
              <a:extLst>
                <a:ext uri="{FF2B5EF4-FFF2-40B4-BE49-F238E27FC236}">
                  <a16:creationId xmlns:a16="http://schemas.microsoft.com/office/drawing/2014/main" id="{49DA1AA1-0684-42EA-9C29-85515C44BBF2}"/>
                </a:ext>
              </a:extLst>
            </p:cNvPr>
            <p:cNvSpPr/>
            <p:nvPr/>
          </p:nvSpPr>
          <p:spPr>
            <a:xfrm>
              <a:off x="1543100" y="5078233"/>
              <a:ext cx="2634296" cy="54288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lumMod val="85000"/>
                  </a:srgbClr>
                </a:gs>
                <a:gs pos="100000">
                  <a:srgbClr val="44546A">
                    <a:lumMod val="2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138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Arial"/>
                </a:rPr>
                <a:t>데이터 공개 </a:t>
              </a:r>
            </a:p>
          </p:txBody>
        </p:sp>
        <p:pic>
          <p:nvPicPr>
            <p:cNvPr id="93" name="Picture 4">
              <a:extLst>
                <a:ext uri="{FF2B5EF4-FFF2-40B4-BE49-F238E27FC236}">
                  <a16:creationId xmlns:a16="http://schemas.microsoft.com/office/drawing/2014/main" id="{A20C0944-56AA-493E-BAE1-EF8BB2704F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4859368" y="3311710"/>
              <a:ext cx="2977570" cy="1862111"/>
            </a:xfrm>
            <a:prstGeom prst="rect">
              <a:avLst/>
            </a:prstGeom>
            <a:noFill/>
          </p:spPr>
        </p:pic>
        <p:pic>
          <p:nvPicPr>
            <p:cNvPr id="94" name="Picture 6" descr="텍스트, 실내이(가) 표시된 사진  자동 생성된 설명">
              <a:extLst>
                <a:ext uri="{FF2B5EF4-FFF2-40B4-BE49-F238E27FC236}">
                  <a16:creationId xmlns:a16="http://schemas.microsoft.com/office/drawing/2014/main" id="{F01C2402-3AF9-41D3-8951-42DD97C67E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4903199" y="1783795"/>
              <a:ext cx="2933739" cy="901441"/>
            </a:xfrm>
            <a:prstGeom prst="rect">
              <a:avLst/>
            </a:prstGeom>
            <a:noFill/>
          </p:spPr>
        </p:pic>
        <p:grpSp>
          <p:nvGrpSpPr>
            <p:cNvPr id="95" name="Group 21">
              <a:extLst>
                <a:ext uri="{FF2B5EF4-FFF2-40B4-BE49-F238E27FC236}">
                  <a16:creationId xmlns:a16="http://schemas.microsoft.com/office/drawing/2014/main" id="{5C99CEDB-18DE-4D30-AA01-F25A52DA75BC}"/>
                </a:ext>
              </a:extLst>
            </p:cNvPr>
            <p:cNvGrpSpPr/>
            <p:nvPr/>
          </p:nvGrpSpPr>
          <p:grpSpPr>
            <a:xfrm>
              <a:off x="1774996" y="2733674"/>
              <a:ext cx="2118423" cy="578263"/>
              <a:chOff x="2258695" y="1882776"/>
              <a:chExt cx="4515" cy="1272"/>
            </a:xfr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</p:grpSpPr>
          <p:sp>
            <p:nvSpPr>
              <p:cNvPr id="124" name="Right Arrow 18">
                <a:extLst>
                  <a:ext uri="{FF2B5EF4-FFF2-40B4-BE49-F238E27FC236}">
                    <a16:creationId xmlns:a16="http://schemas.microsoft.com/office/drawing/2014/main" id="{7FB84D70-DF38-4812-B4C7-9E9EF2AA0D18}"/>
                  </a:ext>
                </a:extLst>
              </p:cNvPr>
              <p:cNvSpPr/>
              <p:nvPr/>
            </p:nvSpPr>
            <p:spPr>
              <a:xfrm rot="5400000">
                <a:off x="2260434" y="1883176"/>
                <a:ext cx="1250" cy="493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3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5" name="Bent Arrow 19">
                <a:extLst>
                  <a:ext uri="{FF2B5EF4-FFF2-40B4-BE49-F238E27FC236}">
                    <a16:creationId xmlns:a16="http://schemas.microsoft.com/office/drawing/2014/main" id="{35DA055E-EBA2-453B-BF2C-74C1DE5B4756}"/>
                  </a:ext>
                </a:extLst>
              </p:cNvPr>
              <p:cNvSpPr/>
              <p:nvPr/>
            </p:nvSpPr>
            <p:spPr>
              <a:xfrm rot="10800000">
                <a:off x="2261008" y="1882854"/>
                <a:ext cx="2202" cy="798"/>
              </a:xfrm>
              <a:prstGeom prst="bentArrow">
                <a:avLst>
                  <a:gd name="adj1" fmla="val 25000"/>
                  <a:gd name="adj2" fmla="val 25028"/>
                  <a:gd name="adj3" fmla="val 25000"/>
                  <a:gd name="adj4" fmla="val 4375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3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26" name="Bent Arrow 20">
                <a:extLst>
                  <a:ext uri="{FF2B5EF4-FFF2-40B4-BE49-F238E27FC236}">
                    <a16:creationId xmlns:a16="http://schemas.microsoft.com/office/drawing/2014/main" id="{6A5E766E-8D27-45C8-991F-C3F7C8D4EC90}"/>
                  </a:ext>
                </a:extLst>
              </p:cNvPr>
              <p:cNvSpPr/>
              <p:nvPr/>
            </p:nvSpPr>
            <p:spPr>
              <a:xfrm flipV="1">
                <a:off x="2258695" y="1882776"/>
                <a:ext cx="2611" cy="913"/>
              </a:xfrm>
              <a:prstGeom prst="bentArrow">
                <a:avLst>
                  <a:gd name="adj1" fmla="val 25000"/>
                  <a:gd name="adj2" fmla="val 25028"/>
                  <a:gd name="adj3" fmla="val 25000"/>
                  <a:gd name="adj4" fmla="val 43750"/>
                </a:avLst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1138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96" name="Flowchart: Magnetic Disk 5">
              <a:extLst>
                <a:ext uri="{FF2B5EF4-FFF2-40B4-BE49-F238E27FC236}">
                  <a16:creationId xmlns:a16="http://schemas.microsoft.com/office/drawing/2014/main" id="{A7FA9371-5E8E-44AF-8F58-088E795107F1}"/>
                </a:ext>
              </a:extLst>
            </p:cNvPr>
            <p:cNvSpPr/>
            <p:nvPr/>
          </p:nvSpPr>
          <p:spPr>
            <a:xfrm>
              <a:off x="1590176" y="1951996"/>
              <a:ext cx="627216" cy="676628"/>
            </a:xfrm>
            <a:prstGeom prst="flowChartMagneticDisk">
              <a:avLst/>
            </a:prstGeom>
            <a:gradFill>
              <a:gsLst>
                <a:gs pos="0">
                  <a:srgbClr val="000000">
                    <a:lumMod val="75000"/>
                    <a:lumOff val="25000"/>
                  </a:srgbClr>
                </a:gs>
                <a:gs pos="100000">
                  <a:srgbClr val="A5A5A5">
                    <a:lumMod val="40000"/>
                    <a:lumOff val="60000"/>
                  </a:srgbClr>
                </a:gs>
              </a:gsLst>
              <a:lin ang="14160000" scaled="0"/>
            </a:gradFill>
            <a:ln w="317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7" name="Down Arrow 22">
              <a:extLst>
                <a:ext uri="{FF2B5EF4-FFF2-40B4-BE49-F238E27FC236}">
                  <a16:creationId xmlns:a16="http://schemas.microsoft.com/office/drawing/2014/main" id="{E4D2D89F-33AC-4C83-A99D-9302EE3FCDD8}"/>
                </a:ext>
              </a:extLst>
            </p:cNvPr>
            <p:cNvSpPr/>
            <p:nvPr/>
          </p:nvSpPr>
          <p:spPr>
            <a:xfrm>
              <a:off x="2642682" y="3793385"/>
              <a:ext cx="220065" cy="530201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8" name="Flowchart: Magnetic Disk 6">
              <a:extLst>
                <a:ext uri="{FF2B5EF4-FFF2-40B4-BE49-F238E27FC236}">
                  <a16:creationId xmlns:a16="http://schemas.microsoft.com/office/drawing/2014/main" id="{FFFB2880-391C-44AB-9E6B-B2AB41906BD4}"/>
                </a:ext>
              </a:extLst>
            </p:cNvPr>
            <p:cNvSpPr/>
            <p:nvPr/>
          </p:nvSpPr>
          <p:spPr>
            <a:xfrm>
              <a:off x="2555981" y="1918860"/>
              <a:ext cx="627216" cy="676628"/>
            </a:xfrm>
            <a:prstGeom prst="flowChartMagneticDisk">
              <a:avLst/>
            </a:prstGeom>
            <a:gradFill>
              <a:gsLst>
                <a:gs pos="0">
                  <a:srgbClr val="000000">
                    <a:lumMod val="75000"/>
                    <a:lumOff val="25000"/>
                  </a:srgbClr>
                </a:gs>
                <a:gs pos="100000">
                  <a:srgbClr val="A5A5A5">
                    <a:lumMod val="40000"/>
                    <a:lumOff val="60000"/>
                  </a:srgbClr>
                </a:gs>
              </a:gsLst>
              <a:lin ang="14160000" scaled="0"/>
            </a:gradFill>
            <a:ln w="317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9" name="Flowchart: Magnetic Disk 7">
              <a:extLst>
                <a:ext uri="{FF2B5EF4-FFF2-40B4-BE49-F238E27FC236}">
                  <a16:creationId xmlns:a16="http://schemas.microsoft.com/office/drawing/2014/main" id="{53A81ED1-990E-4199-9CE0-A9CD1D480FE9}"/>
                </a:ext>
              </a:extLst>
            </p:cNvPr>
            <p:cNvSpPr/>
            <p:nvPr/>
          </p:nvSpPr>
          <p:spPr>
            <a:xfrm>
              <a:off x="3436748" y="1877971"/>
              <a:ext cx="627216" cy="676628"/>
            </a:xfrm>
            <a:prstGeom prst="flowChartMagneticDisk">
              <a:avLst/>
            </a:prstGeom>
            <a:gradFill>
              <a:gsLst>
                <a:gs pos="0">
                  <a:srgbClr val="000000">
                    <a:lumMod val="75000"/>
                    <a:lumOff val="25000"/>
                  </a:srgbClr>
                </a:gs>
                <a:gs pos="100000">
                  <a:srgbClr val="A5A5A5">
                    <a:lumMod val="40000"/>
                    <a:lumOff val="60000"/>
                  </a:srgbClr>
                </a:gs>
              </a:gsLst>
              <a:lin ang="14160000" scaled="0"/>
            </a:gradFill>
            <a:ln w="3175" cap="flat" cmpd="sng" algn="ctr">
              <a:solidFill>
                <a:srgbClr val="000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0" name="Rounded Rectangle 8">
              <a:extLst>
                <a:ext uri="{FF2B5EF4-FFF2-40B4-BE49-F238E27FC236}">
                  <a16:creationId xmlns:a16="http://schemas.microsoft.com/office/drawing/2014/main" id="{EC84BD27-723A-47FD-976C-1AD3781D49DB}"/>
                </a:ext>
              </a:extLst>
            </p:cNvPr>
            <p:cNvSpPr/>
            <p:nvPr/>
          </p:nvSpPr>
          <p:spPr>
            <a:xfrm>
              <a:off x="1528827" y="3383963"/>
              <a:ext cx="2643632" cy="53216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lumMod val="85000"/>
                  </a:srgbClr>
                </a:gs>
                <a:gs pos="100000">
                  <a:srgbClr val="44546A">
                    <a:lumMod val="2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138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  <a:sym typeface="Arial"/>
                </a:rPr>
                <a:t>DP</a:t>
              </a:r>
            </a:p>
          </p:txBody>
        </p:sp>
        <p:sp>
          <p:nvSpPr>
            <p:cNvPr id="101" name="Down Arrow 23">
              <a:extLst>
                <a:ext uri="{FF2B5EF4-FFF2-40B4-BE49-F238E27FC236}">
                  <a16:creationId xmlns:a16="http://schemas.microsoft.com/office/drawing/2014/main" id="{CB42D6A2-2A57-48BB-AC83-4064D894D6C4}"/>
                </a:ext>
              </a:extLst>
            </p:cNvPr>
            <p:cNvSpPr/>
            <p:nvPr/>
          </p:nvSpPr>
          <p:spPr>
            <a:xfrm>
              <a:off x="2640296" y="4745708"/>
              <a:ext cx="220065" cy="370803"/>
            </a:xfrm>
            <a:prstGeom prst="downArrow">
              <a:avLst>
                <a:gd name="adj1" fmla="val 50000"/>
                <a:gd name="adj2" fmla="val 50000"/>
              </a:avLst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13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2" name="Rounded Rectangle 9">
              <a:extLst>
                <a:ext uri="{FF2B5EF4-FFF2-40B4-BE49-F238E27FC236}">
                  <a16:creationId xmlns:a16="http://schemas.microsoft.com/office/drawing/2014/main" id="{213D0D07-3B6B-4EE9-B844-709357A90CF9}"/>
                </a:ext>
              </a:extLst>
            </p:cNvPr>
            <p:cNvSpPr/>
            <p:nvPr/>
          </p:nvSpPr>
          <p:spPr>
            <a:xfrm>
              <a:off x="1533764" y="4280108"/>
              <a:ext cx="2643632" cy="542888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FFFF">
                    <a:lumMod val="85000"/>
                  </a:srgbClr>
                </a:gs>
                <a:gs pos="100000">
                  <a:srgbClr val="44546A">
                    <a:lumMod val="25000"/>
                  </a:srgb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138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Times New Roman"/>
                  <a:sym typeface="Arial"/>
                </a:rPr>
                <a:t>식별 가능 여부 확인</a:t>
              </a:r>
            </a:p>
          </p:txBody>
        </p:sp>
        <p:grpSp>
          <p:nvGrpSpPr>
            <p:cNvPr id="103" name="Group 45">
              <a:extLst>
                <a:ext uri="{FF2B5EF4-FFF2-40B4-BE49-F238E27FC236}">
                  <a16:creationId xmlns:a16="http://schemas.microsoft.com/office/drawing/2014/main" id="{123933E6-4F7F-4B1A-B40B-EF6B0B0D6D0E}"/>
                </a:ext>
              </a:extLst>
            </p:cNvPr>
            <p:cNvGrpSpPr/>
            <p:nvPr/>
          </p:nvGrpSpPr>
          <p:grpSpPr>
            <a:xfrm>
              <a:off x="1546458" y="4689701"/>
              <a:ext cx="782867" cy="620080"/>
              <a:chOff x="2228972" y="4068445"/>
              <a:chExt cx="4724" cy="3021"/>
            </a:xfrm>
          </p:grpSpPr>
          <p:sp>
            <p:nvSpPr>
              <p:cNvPr id="120" name="사각형: 둥근 모서리 35">
                <a:extLst>
                  <a:ext uri="{FF2B5EF4-FFF2-40B4-BE49-F238E27FC236}">
                    <a16:creationId xmlns:a16="http://schemas.microsoft.com/office/drawing/2014/main" id="{B3218E49-EF78-4E44-8074-601D14753DDF}"/>
                  </a:ext>
                </a:extLst>
              </p:cNvPr>
              <p:cNvSpPr/>
              <p:nvPr/>
            </p:nvSpPr>
            <p:spPr>
              <a:xfrm>
                <a:off x="2229479" y="4068445"/>
                <a:ext cx="3969" cy="2784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glow rad="63500">
                  <a:srgbClr val="A5A5A5">
                    <a:satMod val="175000"/>
                    <a:alpha val="40000"/>
                  </a:srgbClr>
                </a:glo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pic>
            <p:nvPicPr>
              <p:cNvPr id="121" name="그림 120">
                <a:extLst>
                  <a:ext uri="{FF2B5EF4-FFF2-40B4-BE49-F238E27FC236}">
                    <a16:creationId xmlns:a16="http://schemas.microsoft.com/office/drawing/2014/main" id="{4DEA7ABA-FCE2-4422-91E9-551E6206A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2229842" y="4068521"/>
                <a:ext cx="3245" cy="1626"/>
              </a:xfrm>
              <a:prstGeom prst="rect">
                <a:avLst/>
              </a:prstGeom>
            </p:spPr>
          </p:pic>
          <p:sp>
            <p:nvSpPr>
              <p:cNvPr id="122" name="TextBox 18">
                <a:extLst>
                  <a:ext uri="{FF2B5EF4-FFF2-40B4-BE49-F238E27FC236}">
                    <a16:creationId xmlns:a16="http://schemas.microsoft.com/office/drawing/2014/main" id="{78A4F2DE-AED0-4A50-8D0A-D6ECB69300C0}"/>
                  </a:ext>
                </a:extLst>
              </p:cNvPr>
              <p:cNvSpPr txBox="1"/>
              <p:nvPr/>
            </p:nvSpPr>
            <p:spPr>
              <a:xfrm>
                <a:off x="2228972" y="4070762"/>
                <a:ext cx="4724" cy="7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63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Distance </a:t>
                </a:r>
                <a:r>
                  <a:rPr kumimoji="0" lang="ko-KR" altLang="en-US" sz="163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기반 평가 지표</a:t>
                </a:r>
              </a:p>
            </p:txBody>
          </p:sp>
          <p:pic>
            <p:nvPicPr>
              <p:cNvPr id="123" name="그림 122">
                <a:extLst>
                  <a:ext uri="{FF2B5EF4-FFF2-40B4-BE49-F238E27FC236}">
                    <a16:creationId xmlns:a16="http://schemas.microsoft.com/office/drawing/2014/main" id="{50AE897F-8B12-4E72-85B6-4242D714A7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970" b="47540"/>
              <a:stretch>
                <a:fillRect/>
              </a:stretch>
            </p:blipFill>
            <p:spPr>
              <a:xfrm>
                <a:off x="2230223" y="4070223"/>
                <a:ext cx="2483" cy="464"/>
              </a:xfrm>
              <a:prstGeom prst="rect">
                <a:avLst/>
              </a:prstGeom>
            </p:spPr>
          </p:pic>
        </p:grpSp>
        <p:grpSp>
          <p:nvGrpSpPr>
            <p:cNvPr id="104" name="Group 44">
              <a:extLst>
                <a:ext uri="{FF2B5EF4-FFF2-40B4-BE49-F238E27FC236}">
                  <a16:creationId xmlns:a16="http://schemas.microsoft.com/office/drawing/2014/main" id="{40D86857-00D7-4B3A-BF4D-6CB16298FAF5}"/>
                </a:ext>
              </a:extLst>
            </p:cNvPr>
            <p:cNvGrpSpPr/>
            <p:nvPr/>
          </p:nvGrpSpPr>
          <p:grpSpPr>
            <a:xfrm>
              <a:off x="2999874" y="4720602"/>
              <a:ext cx="925054" cy="619534"/>
              <a:chOff x="3892537" y="4067811"/>
              <a:chExt cx="5640" cy="3244"/>
            </a:xfrm>
          </p:grpSpPr>
          <p:sp>
            <p:nvSpPr>
              <p:cNvPr id="116" name="사각형: 둥근 모서리 31">
                <a:extLst>
                  <a:ext uri="{FF2B5EF4-FFF2-40B4-BE49-F238E27FC236}">
                    <a16:creationId xmlns:a16="http://schemas.microsoft.com/office/drawing/2014/main" id="{6D956E70-898B-44DA-AB47-34939871221B}"/>
                  </a:ext>
                </a:extLst>
              </p:cNvPr>
              <p:cNvSpPr/>
              <p:nvPr/>
            </p:nvSpPr>
            <p:spPr>
              <a:xfrm>
                <a:off x="3893095" y="4067811"/>
                <a:ext cx="4073" cy="2970"/>
              </a:xfrm>
              <a:prstGeom prst="roundRect">
                <a:avLst>
                  <a:gd name="adj" fmla="val 0"/>
                </a:avLst>
              </a:prstGeom>
              <a:solidFill>
                <a:srgbClr val="FFFFFF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>
                <a:glow rad="63500">
                  <a:srgbClr val="A5A5A5">
                    <a:satMod val="175000"/>
                    <a:alpha val="40000"/>
                  </a:srgbClr>
                </a:glow>
              </a:effectLst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pic>
            <p:nvPicPr>
              <p:cNvPr id="117" name="그림 116">
                <a:extLst>
                  <a:ext uri="{FF2B5EF4-FFF2-40B4-BE49-F238E27FC236}">
                    <a16:creationId xmlns:a16="http://schemas.microsoft.com/office/drawing/2014/main" id="{5C51D7E5-A567-4B71-84E3-258CF2224B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680"/>
              <a:stretch>
                <a:fillRect/>
              </a:stretch>
            </p:blipFill>
            <p:spPr>
              <a:xfrm>
                <a:off x="3893364" y="4068036"/>
                <a:ext cx="3269" cy="1507"/>
              </a:xfrm>
              <a:prstGeom prst="rect">
                <a:avLst/>
              </a:prstGeom>
            </p:spPr>
          </p:pic>
          <p:sp>
            <p:nvSpPr>
              <p:cNvPr id="118" name="TextBox 23">
                <a:extLst>
                  <a:ext uri="{FF2B5EF4-FFF2-40B4-BE49-F238E27FC236}">
                    <a16:creationId xmlns:a16="http://schemas.microsoft.com/office/drawing/2014/main" id="{975629E7-34DF-49A4-9740-D7B39E9CB398}"/>
                  </a:ext>
                </a:extLst>
              </p:cNvPr>
              <p:cNvSpPr txBox="1"/>
              <p:nvPr/>
            </p:nvSpPr>
            <p:spPr>
              <a:xfrm>
                <a:off x="3892537" y="4070298"/>
                <a:ext cx="5640" cy="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163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Distribution </a:t>
                </a:r>
                <a:r>
                  <a:rPr kumimoji="0" lang="ko-KR" altLang="en-US" sz="163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맑은 고딕" panose="020B0503020000020004" pitchFamily="50" charset="-127"/>
                    <a:cs typeface="+mn-cs"/>
                    <a:sym typeface="Arial"/>
                  </a:rPr>
                  <a:t>기반 평가 지표</a:t>
                </a:r>
              </a:p>
            </p:txBody>
          </p:sp>
          <p:pic>
            <p:nvPicPr>
              <p:cNvPr id="119" name="그림 118">
                <a:extLst>
                  <a:ext uri="{FF2B5EF4-FFF2-40B4-BE49-F238E27FC236}">
                    <a16:creationId xmlns:a16="http://schemas.microsoft.com/office/drawing/2014/main" id="{782A428E-583B-4519-AA53-4EFD2611DB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3893966" y="4069486"/>
                <a:ext cx="2069" cy="470"/>
              </a:xfrm>
              <a:prstGeom prst="rect">
                <a:avLst/>
              </a:prstGeom>
            </p:spPr>
          </p:pic>
        </p:grpSp>
        <p:sp>
          <p:nvSpPr>
            <p:cNvPr id="105" name="Text Box 46">
              <a:extLst>
                <a:ext uri="{FF2B5EF4-FFF2-40B4-BE49-F238E27FC236}">
                  <a16:creationId xmlns:a16="http://schemas.microsoft.com/office/drawing/2014/main" id="{494C7B70-0CE3-43B9-A82A-345A706621CF}"/>
                </a:ext>
              </a:extLst>
            </p:cNvPr>
            <p:cNvSpPr txBox="1"/>
            <p:nvPr/>
          </p:nvSpPr>
          <p:spPr>
            <a:xfrm>
              <a:off x="1528670" y="2167367"/>
              <a:ext cx="702211" cy="356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건양대</a:t>
              </a: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학교</a:t>
              </a:r>
              <a:endParaRPr kumimoji="0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병원</a:t>
              </a:r>
              <a:endParaRPr kumimoji="0" lang="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06" name="Text Box 47">
              <a:extLst>
                <a:ext uri="{FF2B5EF4-FFF2-40B4-BE49-F238E27FC236}">
                  <a16:creationId xmlns:a16="http://schemas.microsoft.com/office/drawing/2014/main" id="{923D34CE-5793-4AAA-A953-86797AB1CC87}"/>
                </a:ext>
              </a:extLst>
            </p:cNvPr>
            <p:cNvSpPr txBox="1"/>
            <p:nvPr/>
          </p:nvSpPr>
          <p:spPr>
            <a:xfrm>
              <a:off x="2521203" y="2141708"/>
              <a:ext cx="699852" cy="3567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강남 Severance</a:t>
              </a:r>
            </a:p>
          </p:txBody>
        </p:sp>
        <p:sp>
          <p:nvSpPr>
            <p:cNvPr id="107" name="Text Box 48">
              <a:extLst>
                <a:ext uri="{FF2B5EF4-FFF2-40B4-BE49-F238E27FC236}">
                  <a16:creationId xmlns:a16="http://schemas.microsoft.com/office/drawing/2014/main" id="{74CBAEEB-DFE3-4153-BB52-06F6AA89BD22}"/>
                </a:ext>
              </a:extLst>
            </p:cNvPr>
            <p:cNvSpPr txBox="1"/>
            <p:nvPr/>
          </p:nvSpPr>
          <p:spPr>
            <a:xfrm>
              <a:off x="3362450" y="2107549"/>
              <a:ext cx="748658" cy="3704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신촌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en-US" sz="1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+mn-ea"/>
                </a:rPr>
                <a:t>Severance</a:t>
              </a:r>
              <a:endParaRPr kumimoji="0" lang="" alt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B993058B-D052-4F54-A477-E003ECABE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965988" y="2424887"/>
              <a:ext cx="330914" cy="297611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06E0F345-7BD4-4363-B120-32BC011389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786745" y="2415685"/>
              <a:ext cx="330914" cy="297611"/>
            </a:xfrm>
            <a:prstGeom prst="rect">
              <a:avLst/>
            </a:prstGeom>
          </p:spPr>
        </p:pic>
        <p:pic>
          <p:nvPicPr>
            <p:cNvPr id="110" name="Picture 50">
              <a:extLst>
                <a:ext uri="{FF2B5EF4-FFF2-40B4-BE49-F238E27FC236}">
                  <a16:creationId xmlns:a16="http://schemas.microsoft.com/office/drawing/2014/main" id="{390878A1-BF07-47DE-86A4-FC0B5D9AE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804854" y="3508878"/>
              <a:ext cx="1998164" cy="285452"/>
            </a:xfrm>
            <a:prstGeom prst="rect">
              <a:avLst/>
            </a:prstGeom>
          </p:spPr>
        </p:pic>
        <p:pic>
          <p:nvPicPr>
            <p:cNvPr id="111" name="Picture 51">
              <a:extLst>
                <a:ext uri="{FF2B5EF4-FFF2-40B4-BE49-F238E27FC236}">
                  <a16:creationId xmlns:a16="http://schemas.microsoft.com/office/drawing/2014/main" id="{9670B2A8-0B35-4270-AAAA-030D9842B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982601" y="2482266"/>
              <a:ext cx="292325" cy="264308"/>
            </a:xfrm>
            <a:prstGeom prst="rect">
              <a:avLst/>
            </a:prstGeom>
          </p:spPr>
        </p:pic>
        <p:sp>
          <p:nvSpPr>
            <p:cNvPr id="112" name="Text Box 52">
              <a:extLst>
                <a:ext uri="{FF2B5EF4-FFF2-40B4-BE49-F238E27FC236}">
                  <a16:creationId xmlns:a16="http://schemas.microsoft.com/office/drawing/2014/main" id="{2CD992CA-7B2F-437B-8243-BB8EE4703F7C}"/>
                </a:ext>
              </a:extLst>
            </p:cNvPr>
            <p:cNvSpPr txBox="1"/>
            <p:nvPr/>
          </p:nvSpPr>
          <p:spPr>
            <a:xfrm>
              <a:off x="2380152" y="1656837"/>
              <a:ext cx="1126909" cy="2469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원본데이터 </a:t>
              </a:r>
            </a:p>
          </p:txBody>
        </p:sp>
        <p:sp>
          <p:nvSpPr>
            <p:cNvPr id="113" name="Text Box 54">
              <a:extLst>
                <a:ext uri="{FF2B5EF4-FFF2-40B4-BE49-F238E27FC236}">
                  <a16:creationId xmlns:a16="http://schemas.microsoft.com/office/drawing/2014/main" id="{FD9720EA-0C28-4D98-80A7-8C48B97457F8}"/>
                </a:ext>
              </a:extLst>
            </p:cNvPr>
            <p:cNvSpPr txBox="1"/>
            <p:nvPr/>
          </p:nvSpPr>
          <p:spPr>
            <a:xfrm>
              <a:off x="1833373" y="3248175"/>
              <a:ext cx="1883417" cy="231536"/>
            </a:xfrm>
            <a:prstGeom prst="rect">
              <a:avLst/>
            </a:prstGeom>
            <a:noFill/>
          </p:spPr>
          <p:txBody>
            <a:bodyPr wrap="square" lIns="74295" tIns="37148" rIns="74295" bIns="37148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Differential</a:t>
              </a:r>
              <a:r>
                <a:rPr kumimoji="0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 </a:t>
              </a:r>
              <a:r>
                <a:rPr kumimoji="0" lang="ko-KR" altLang="en-US" sz="1200" b="1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Privacy</a:t>
              </a:r>
              <a:endPara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맑은 고딕" panose="020B0503020000020004" pitchFamily="50" charset="-127"/>
                <a:cs typeface="+mn-cs"/>
                <a:sym typeface="Arial"/>
              </a:endParaRPr>
            </a:p>
          </p:txBody>
        </p:sp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00C6777C-9AF2-4848-848E-E2E3F0F7F6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812931" y="3862372"/>
              <a:ext cx="672399" cy="450909"/>
            </a:xfrm>
            <a:prstGeom prst="rect">
              <a:avLst/>
            </a:prstGeom>
            <a:ln w="12700" cmpd="sng">
              <a:solidFill>
                <a:srgbClr val="202020"/>
              </a:solidFill>
              <a:prstDash val="solid"/>
            </a:ln>
          </p:spPr>
        </p:pic>
        <p:sp>
          <p:nvSpPr>
            <p:cNvPr id="115" name="Text Box 54">
              <a:extLst>
                <a:ext uri="{FF2B5EF4-FFF2-40B4-BE49-F238E27FC236}">
                  <a16:creationId xmlns:a16="http://schemas.microsoft.com/office/drawing/2014/main" id="{5F6963CE-A629-4B36-83D0-50D8B3897ECF}"/>
                </a:ext>
              </a:extLst>
            </p:cNvPr>
            <p:cNvSpPr txBox="1"/>
            <p:nvPr/>
          </p:nvSpPr>
          <p:spPr>
            <a:xfrm>
              <a:off x="2766217" y="4017784"/>
              <a:ext cx="1126909" cy="253878"/>
            </a:xfrm>
            <a:prstGeom prst="rect">
              <a:avLst/>
            </a:prstGeom>
            <a:noFill/>
          </p:spPr>
          <p:txBody>
            <a:bodyPr wrap="square" lIns="74295" tIns="37148" rIns="74295" bIns="37148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853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rPr>
                <a:t>데이터 합성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53955803-7B0A-4D65-9221-485D4B51AADF}"/>
              </a:ext>
            </a:extLst>
          </p:cNvPr>
          <p:cNvSpPr txBox="1"/>
          <p:nvPr/>
        </p:nvSpPr>
        <p:spPr>
          <a:xfrm>
            <a:off x="1377315" y="1166169"/>
            <a:ext cx="1008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분산 학습과 </a:t>
            </a:r>
            <a:r>
              <a:rPr lang="ko-KR" altLang="en-US" b="1" kern="0" err="1">
                <a:solidFill>
                  <a:srgbClr val="000000"/>
                </a:solidFill>
                <a:cs typeface="Arial"/>
                <a:sym typeface="Arial"/>
              </a:rPr>
              <a:t>차등프라이버시</a:t>
            </a: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 방법론을 연계한 합성 데이터 생성 알고리즘 개발</a:t>
            </a:r>
            <a:endParaRPr lang="en-US" altLang="ko-KR" b="1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264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3"/>
          <p:cNvSpPr/>
          <p:nvPr/>
        </p:nvSpPr>
        <p:spPr>
          <a:xfrm>
            <a:off x="239150" y="147379"/>
            <a:ext cx="12087665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3600" b="1"/>
              <a:t>3.</a:t>
            </a:r>
            <a:r>
              <a:rPr lang="ko-KR" altLang="en-US" sz="3600" b="1"/>
              <a:t>인공지능 알고리즘 기반 합성 데이터 생산 및 공유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155" name="CustomShape 4">
            <a:extLst>
              <a:ext uri="{FF2B5EF4-FFF2-40B4-BE49-F238E27FC236}">
                <a16:creationId xmlns:a16="http://schemas.microsoft.com/office/drawing/2014/main" id="{E152E2D9-A1A1-4815-A8DA-3FE0C93B0651}"/>
              </a:ext>
            </a:extLst>
          </p:cNvPr>
          <p:cNvSpPr/>
          <p:nvPr/>
        </p:nvSpPr>
        <p:spPr>
          <a:xfrm>
            <a:off x="1723515" y="1736507"/>
            <a:ext cx="4780401" cy="1528785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50" b="1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Multivariate Data Synthesis Outline</a:t>
            </a:r>
          </a:p>
          <a:p>
            <a:pPr marL="278606" marR="0" lvl="0" indent="-278606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38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Synthesize continuous, discrete values from a clinical dataset using LDP</a:t>
            </a:r>
          </a:p>
        </p:txBody>
      </p:sp>
      <p:grpSp>
        <p:nvGrpSpPr>
          <p:cNvPr id="156" name="그룹 155">
            <a:extLst>
              <a:ext uri="{FF2B5EF4-FFF2-40B4-BE49-F238E27FC236}">
                <a16:creationId xmlns:a16="http://schemas.microsoft.com/office/drawing/2014/main" id="{F7E32501-E1AC-454E-827E-517DD4F0D9B6}"/>
              </a:ext>
            </a:extLst>
          </p:cNvPr>
          <p:cNvGrpSpPr/>
          <p:nvPr/>
        </p:nvGrpSpPr>
        <p:grpSpPr>
          <a:xfrm>
            <a:off x="7002885" y="4935167"/>
            <a:ext cx="3062551" cy="909190"/>
            <a:chOff x="239150" y="3643051"/>
            <a:chExt cx="5477500" cy="1465755"/>
          </a:xfrm>
        </p:grpSpPr>
        <p:grpSp>
          <p:nvGrpSpPr>
            <p:cNvPr id="157" name="그룹 156">
              <a:extLst>
                <a:ext uri="{FF2B5EF4-FFF2-40B4-BE49-F238E27FC236}">
                  <a16:creationId xmlns:a16="http://schemas.microsoft.com/office/drawing/2014/main" id="{9B7F4BA0-AEF6-4266-B401-8FFF1E75EAD1}"/>
                </a:ext>
              </a:extLst>
            </p:cNvPr>
            <p:cNvGrpSpPr/>
            <p:nvPr/>
          </p:nvGrpSpPr>
          <p:grpSpPr>
            <a:xfrm>
              <a:off x="239150" y="3710929"/>
              <a:ext cx="3555950" cy="1397877"/>
              <a:chOff x="239150" y="3710929"/>
              <a:chExt cx="3555950" cy="1397877"/>
            </a:xfrm>
          </p:grpSpPr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1D63F1C0-E18D-44BC-A8F6-BC0709A6FDD2}"/>
                  </a:ext>
                </a:extLst>
              </p:cNvPr>
              <p:cNvPicPr/>
              <p:nvPr/>
            </p:nvPicPr>
            <p:blipFill>
              <a:blip r:embed="rId2"/>
              <a:stretch/>
            </p:blipFill>
            <p:spPr>
              <a:xfrm>
                <a:off x="239150" y="3721097"/>
                <a:ext cx="1719900" cy="1387709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60" name="그림 159">
                <a:extLst>
                  <a:ext uri="{FF2B5EF4-FFF2-40B4-BE49-F238E27FC236}">
                    <a16:creationId xmlns:a16="http://schemas.microsoft.com/office/drawing/2014/main" id="{A253AE96-705F-40EE-83B5-9EB24EFA62B7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2051080" y="3710929"/>
                <a:ext cx="1744020" cy="1387709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58" name="그림 157">
              <a:extLst>
                <a:ext uri="{FF2B5EF4-FFF2-40B4-BE49-F238E27FC236}">
                  <a16:creationId xmlns:a16="http://schemas.microsoft.com/office/drawing/2014/main" id="{7A82D562-B927-4CBD-A09A-A108908FDF20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3887130" y="3643051"/>
              <a:ext cx="1829520" cy="1455587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5A36ABE2-9DB0-4A58-B2A0-9FF43861E8E7}"/>
              </a:ext>
            </a:extLst>
          </p:cNvPr>
          <p:cNvGrpSpPr/>
          <p:nvPr/>
        </p:nvGrpSpPr>
        <p:grpSpPr>
          <a:xfrm>
            <a:off x="6701030" y="3745060"/>
            <a:ext cx="3674190" cy="1195621"/>
            <a:chOff x="376203" y="2740844"/>
            <a:chExt cx="5283911" cy="1719442"/>
          </a:xfrm>
        </p:grpSpPr>
        <p:sp>
          <p:nvSpPr>
            <p:cNvPr id="162" name="CustomShape 26">
              <a:extLst>
                <a:ext uri="{FF2B5EF4-FFF2-40B4-BE49-F238E27FC236}">
                  <a16:creationId xmlns:a16="http://schemas.microsoft.com/office/drawing/2014/main" id="{97CB2253-56C2-4021-85EA-8C3DDD7AB527}"/>
                </a:ext>
              </a:extLst>
            </p:cNvPr>
            <p:cNvSpPr/>
            <p:nvPr/>
          </p:nvSpPr>
          <p:spPr>
            <a:xfrm>
              <a:off x="4006634" y="2921365"/>
              <a:ext cx="1653480" cy="378334"/>
            </a:xfrm>
            <a:prstGeom prst="rect">
              <a:avLst/>
            </a:prstGeom>
            <a:noFill/>
            <a:ln w="0">
              <a:noFill/>
            </a:ln>
            <a:effectLst/>
          </p:spPr>
          <p:txBody>
            <a:bodyPr lIns="73125" tIns="36563" rIns="73125" bIns="36563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975" b="0" i="0" u="none" strike="noStrike" kern="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"/>
                  <a:ea typeface="+mn-ea"/>
                  <a:cs typeface="+mn-cs"/>
                  <a:sym typeface="Arial"/>
                </a:rPr>
                <a:t>Synthesized Value</a:t>
              </a:r>
            </a:p>
          </p:txBody>
        </p:sp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B8A0D5CF-4211-4969-9322-9505E7CE7655}"/>
                </a:ext>
              </a:extLst>
            </p:cNvPr>
            <p:cNvGrpSpPr/>
            <p:nvPr/>
          </p:nvGrpSpPr>
          <p:grpSpPr>
            <a:xfrm>
              <a:off x="376203" y="2740844"/>
              <a:ext cx="3646504" cy="1719442"/>
              <a:chOff x="380400" y="2730508"/>
              <a:chExt cx="3646504" cy="1719442"/>
            </a:xfrm>
          </p:grpSpPr>
          <p:sp>
            <p:nvSpPr>
              <p:cNvPr id="164" name="사각형: 둥근 모서리 163">
                <a:extLst>
                  <a:ext uri="{FF2B5EF4-FFF2-40B4-BE49-F238E27FC236}">
                    <a16:creationId xmlns:a16="http://schemas.microsoft.com/office/drawing/2014/main" id="{27D88E89-C80C-4BD7-9087-2909B85B511F}"/>
                  </a:ext>
                </a:extLst>
              </p:cNvPr>
              <p:cNvSpPr/>
              <p:nvPr/>
            </p:nvSpPr>
            <p:spPr>
              <a:xfrm>
                <a:off x="1948873" y="2782033"/>
                <a:ext cx="471054" cy="1247622"/>
              </a:xfrm>
              <a:prstGeom prst="roundRect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65" name="Line 34">
                <a:extLst>
                  <a:ext uri="{FF2B5EF4-FFF2-40B4-BE49-F238E27FC236}">
                    <a16:creationId xmlns:a16="http://schemas.microsoft.com/office/drawing/2014/main" id="{CAE5E99A-CD58-4330-9972-E7592339BAE6}"/>
                  </a:ext>
                </a:extLst>
              </p:cNvPr>
              <p:cNvSpPr/>
              <p:nvPr/>
            </p:nvSpPr>
            <p:spPr>
              <a:xfrm>
                <a:off x="380400" y="2782033"/>
                <a:ext cx="3600000" cy="36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66" name="CustomShape 7">
                <a:extLst>
                  <a:ext uri="{FF2B5EF4-FFF2-40B4-BE49-F238E27FC236}">
                    <a16:creationId xmlns:a16="http://schemas.microsoft.com/office/drawing/2014/main" id="{EE9991CB-A035-444B-B46C-8323EAD5E295}"/>
                  </a:ext>
                </a:extLst>
              </p:cNvPr>
              <p:cNvSpPr/>
              <p:nvPr/>
            </p:nvSpPr>
            <p:spPr>
              <a:xfrm>
                <a:off x="2125024" y="3549812"/>
                <a:ext cx="103049" cy="103049"/>
              </a:xfrm>
              <a:prstGeom prst="ellipse">
                <a:avLst/>
              </a:prstGeom>
              <a:solidFill>
                <a:srgbClr val="191919"/>
              </a:solidFill>
              <a:ln w="0">
                <a:noFill/>
              </a:ln>
              <a:effectLst/>
            </p:spPr>
          </p:sp>
          <p:sp>
            <p:nvSpPr>
              <p:cNvPr id="167" name="CustomShape 7">
                <a:extLst>
                  <a:ext uri="{FF2B5EF4-FFF2-40B4-BE49-F238E27FC236}">
                    <a16:creationId xmlns:a16="http://schemas.microsoft.com/office/drawing/2014/main" id="{A9DA9AFA-041A-4960-AFA2-BF4930A94229}"/>
                  </a:ext>
                </a:extLst>
              </p:cNvPr>
              <p:cNvSpPr/>
              <p:nvPr/>
            </p:nvSpPr>
            <p:spPr>
              <a:xfrm>
                <a:off x="3336849" y="2730508"/>
                <a:ext cx="103049" cy="103049"/>
              </a:xfrm>
              <a:prstGeom prst="ellipse">
                <a:avLst/>
              </a:prstGeom>
              <a:solidFill>
                <a:srgbClr val="191919"/>
              </a:solidFill>
              <a:ln w="0">
                <a:noFill/>
              </a:ln>
              <a:effectLst/>
            </p:spPr>
          </p:sp>
          <p:sp>
            <p:nvSpPr>
              <p:cNvPr id="168" name="CustomShape 7">
                <a:extLst>
                  <a:ext uri="{FF2B5EF4-FFF2-40B4-BE49-F238E27FC236}">
                    <a16:creationId xmlns:a16="http://schemas.microsoft.com/office/drawing/2014/main" id="{05A3604F-27A6-4994-BA69-21E49413F1BF}"/>
                  </a:ext>
                </a:extLst>
              </p:cNvPr>
              <p:cNvSpPr/>
              <p:nvPr/>
            </p:nvSpPr>
            <p:spPr>
              <a:xfrm>
                <a:off x="1008775" y="3969095"/>
                <a:ext cx="103049" cy="103049"/>
              </a:xfrm>
              <a:prstGeom prst="ellipse">
                <a:avLst/>
              </a:prstGeom>
              <a:solidFill>
                <a:srgbClr val="191919"/>
              </a:solidFill>
              <a:ln w="0">
                <a:noFill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69" name="CustomShape 16">
                <a:extLst>
                  <a:ext uri="{FF2B5EF4-FFF2-40B4-BE49-F238E27FC236}">
                    <a16:creationId xmlns:a16="http://schemas.microsoft.com/office/drawing/2014/main" id="{FB3CED67-18D1-4DE6-9E4C-EF0DF044BD77}"/>
                  </a:ext>
                </a:extLst>
              </p:cNvPr>
              <p:cNvSpPr/>
              <p:nvPr/>
            </p:nvSpPr>
            <p:spPr>
              <a:xfrm>
                <a:off x="2073660" y="3023147"/>
                <a:ext cx="174770" cy="174770"/>
              </a:xfrm>
              <a:prstGeom prst="ellipse">
                <a:avLst/>
              </a:prstGeom>
              <a:solidFill>
                <a:srgbClr val="FF0000"/>
              </a:solidFill>
              <a:ln w="0">
                <a:noFill/>
              </a:ln>
              <a:effectLst/>
            </p:spPr>
          </p:sp>
          <p:sp>
            <p:nvSpPr>
              <p:cNvPr id="170" name="CustomShape 26">
                <a:extLst>
                  <a:ext uri="{FF2B5EF4-FFF2-40B4-BE49-F238E27FC236}">
                    <a16:creationId xmlns:a16="http://schemas.microsoft.com/office/drawing/2014/main" id="{C7F903B2-E574-4D4A-BBAE-9584BC3D7616}"/>
                  </a:ext>
                </a:extLst>
              </p:cNvPr>
              <p:cNvSpPr/>
              <p:nvPr/>
            </p:nvSpPr>
            <p:spPr>
              <a:xfrm>
                <a:off x="2373424" y="3198637"/>
                <a:ext cx="1653480" cy="378334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lIns="73125" tIns="36563" rIns="73125" bIns="36563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975" b="0" i="0" u="none" strike="noStrike" kern="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oto Sans CJK KR"/>
                    <a:ea typeface="+mn-ea"/>
                    <a:cs typeface="+mn-cs"/>
                    <a:sym typeface="Arial"/>
                  </a:rPr>
                  <a:t>Value Boundary</a:t>
                </a:r>
              </a:p>
            </p:txBody>
          </p:sp>
          <p:sp>
            <p:nvSpPr>
              <p:cNvPr id="171" name="Line 34">
                <a:extLst>
                  <a:ext uri="{FF2B5EF4-FFF2-40B4-BE49-F238E27FC236}">
                    <a16:creationId xmlns:a16="http://schemas.microsoft.com/office/drawing/2014/main" id="{0C522AEE-8BE9-4D17-8F62-4EB29F761D68}"/>
                  </a:ext>
                </a:extLst>
              </p:cNvPr>
              <p:cNvSpPr/>
              <p:nvPr/>
            </p:nvSpPr>
            <p:spPr>
              <a:xfrm>
                <a:off x="380400" y="4013699"/>
                <a:ext cx="3600000" cy="36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72" name="Line 12">
                <a:extLst>
                  <a:ext uri="{FF2B5EF4-FFF2-40B4-BE49-F238E27FC236}">
                    <a16:creationId xmlns:a16="http://schemas.microsoft.com/office/drawing/2014/main" id="{80228DF9-FD04-44ED-AAB0-01BC1C52039C}"/>
                  </a:ext>
                </a:extLst>
              </p:cNvPr>
              <p:cNvSpPr/>
              <p:nvPr/>
            </p:nvSpPr>
            <p:spPr>
              <a:xfrm>
                <a:off x="3016655" y="2817000"/>
                <a:ext cx="360" cy="1224000"/>
              </a:xfrm>
              <a:prstGeom prst="line">
                <a:avLst/>
              </a:prstGeom>
              <a:noFill/>
              <a:ln w="0">
                <a:solidFill>
                  <a:srgbClr val="191919"/>
                </a:solidFill>
                <a:headEnd type="triangle" w="med" len="med"/>
                <a:tailEnd type="triangle" w="med" len="med"/>
              </a:ln>
              <a:effectLst/>
            </p:spPr>
          </p:sp>
          <p:cxnSp>
            <p:nvCxnSpPr>
              <p:cNvPr id="173" name="직선 연결선 172">
                <a:extLst>
                  <a:ext uri="{FF2B5EF4-FFF2-40B4-BE49-F238E27FC236}">
                    <a16:creationId xmlns:a16="http://schemas.microsoft.com/office/drawing/2014/main" id="{0E0BBD91-6208-4351-A462-7A09FC977FB5}"/>
                  </a:ext>
                </a:extLst>
              </p:cNvPr>
              <p:cNvCxnSpPr>
                <a:cxnSpLocks/>
                <a:endCxn id="166" idx="7"/>
              </p:cNvCxnSpPr>
              <p:nvPr/>
            </p:nvCxnSpPr>
            <p:spPr>
              <a:xfrm flipV="1">
                <a:off x="1060299" y="3564903"/>
                <a:ext cx="1152683" cy="44879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4" name="직선 연결선 173">
                <a:extLst>
                  <a:ext uri="{FF2B5EF4-FFF2-40B4-BE49-F238E27FC236}">
                    <a16:creationId xmlns:a16="http://schemas.microsoft.com/office/drawing/2014/main" id="{5A2712A5-28FC-491C-88BA-2FF2CB06132E}"/>
                  </a:ext>
                </a:extLst>
              </p:cNvPr>
              <p:cNvCxnSpPr>
                <a:cxnSpLocks/>
                <a:endCxn id="167" idx="7"/>
              </p:cNvCxnSpPr>
              <p:nvPr/>
            </p:nvCxnSpPr>
            <p:spPr>
              <a:xfrm flipV="1">
                <a:off x="2173790" y="2745599"/>
                <a:ext cx="1251017" cy="855737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175" name="화살표: 아래쪽 174">
                <a:extLst>
                  <a:ext uri="{FF2B5EF4-FFF2-40B4-BE49-F238E27FC236}">
                    <a16:creationId xmlns:a16="http://schemas.microsoft.com/office/drawing/2014/main" id="{541BE145-E3F1-44E6-909D-C6167CD14838}"/>
                  </a:ext>
                </a:extLst>
              </p:cNvPr>
              <p:cNvSpPr/>
              <p:nvPr/>
            </p:nvSpPr>
            <p:spPr>
              <a:xfrm rot="5400000">
                <a:off x="3036551" y="2276488"/>
                <a:ext cx="174770" cy="1653480"/>
              </a:xfrm>
              <a:prstGeom prst="downArrow">
                <a:avLst/>
              </a:prstGeom>
              <a:solidFill>
                <a:srgbClr val="000000">
                  <a:lumMod val="65000"/>
                  <a:lumOff val="35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76" name="CustomShape 11">
                <a:extLst>
                  <a:ext uri="{FF2B5EF4-FFF2-40B4-BE49-F238E27FC236}">
                    <a16:creationId xmlns:a16="http://schemas.microsoft.com/office/drawing/2014/main" id="{A966A0EE-466C-4911-8639-82E33386728B}"/>
                  </a:ext>
                </a:extLst>
              </p:cNvPr>
              <p:cNvSpPr/>
              <p:nvPr/>
            </p:nvSpPr>
            <p:spPr>
              <a:xfrm>
                <a:off x="3086109" y="4058990"/>
                <a:ext cx="501480" cy="390960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lIns="73125" tIns="36563" rIns="73125" bIns="36563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38" b="0" i="0" u="none" strike="noStrike" kern="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oto Sans CJK KR"/>
                    <a:ea typeface="DejaVu Sans"/>
                    <a:cs typeface="+mn-cs"/>
                    <a:sym typeface="Arial"/>
                  </a:rPr>
                  <a:t>t+1</a:t>
                </a:r>
                <a:endParaRPr kumimoji="0" lang="en-US" sz="1138" b="0" i="0" u="none" strike="noStrike" kern="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77" name="CustomShape 11">
                <a:extLst>
                  <a:ext uri="{FF2B5EF4-FFF2-40B4-BE49-F238E27FC236}">
                    <a16:creationId xmlns:a16="http://schemas.microsoft.com/office/drawing/2014/main" id="{9DEDAF3F-72D6-4EE5-8F47-6379AAEA89FF}"/>
                  </a:ext>
                </a:extLst>
              </p:cNvPr>
              <p:cNvSpPr/>
              <p:nvPr/>
            </p:nvSpPr>
            <p:spPr>
              <a:xfrm>
                <a:off x="1929660" y="4058990"/>
                <a:ext cx="501480" cy="390960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lIns="73125" tIns="36563" rIns="73125" bIns="36563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38" b="0" i="0" u="none" strike="noStrike" kern="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oto Sans CJK KR"/>
                    <a:ea typeface="DejaVu Sans"/>
                    <a:cs typeface="+mn-cs"/>
                    <a:sym typeface="Arial"/>
                  </a:rPr>
                  <a:t>t</a:t>
                </a:r>
                <a:endParaRPr kumimoji="0" lang="en-US" sz="1138" b="0" i="0" u="none" strike="noStrike" kern="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78" name="CustomShape 11">
                <a:extLst>
                  <a:ext uri="{FF2B5EF4-FFF2-40B4-BE49-F238E27FC236}">
                    <a16:creationId xmlns:a16="http://schemas.microsoft.com/office/drawing/2014/main" id="{2F49F71B-9385-4627-A515-7981844DA2C8}"/>
                  </a:ext>
                </a:extLst>
              </p:cNvPr>
              <p:cNvSpPr/>
              <p:nvPr/>
            </p:nvSpPr>
            <p:spPr>
              <a:xfrm>
                <a:off x="809559" y="4058990"/>
                <a:ext cx="501480" cy="390960"/>
              </a:xfrm>
              <a:prstGeom prst="rect">
                <a:avLst/>
              </a:prstGeom>
              <a:noFill/>
              <a:ln w="0">
                <a:noFill/>
              </a:ln>
              <a:effectLst/>
            </p:spPr>
            <p:txBody>
              <a:bodyPr lIns="73125" tIns="36563" rIns="73125" bIns="36563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1138" b="0" i="0" u="none" strike="noStrike" kern="0" cap="none" spc="-1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Noto Sans CJK KR"/>
                    <a:ea typeface="DejaVu Sans"/>
                    <a:cs typeface="+mn-cs"/>
                    <a:sym typeface="Arial"/>
                  </a:rPr>
                  <a:t>t-1</a:t>
                </a:r>
                <a:endParaRPr kumimoji="0" lang="en-US" sz="1138" b="0" i="0" u="none" strike="noStrike" kern="0" cap="none" spc="-1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 CJK KR"/>
                  <a:ea typeface="+mn-ea"/>
                  <a:cs typeface="+mn-cs"/>
                  <a:sym typeface="Arial"/>
                </a:endParaRPr>
              </a:p>
            </p:txBody>
          </p:sp>
        </p:grpSp>
      </p:grpSp>
      <p:grpSp>
        <p:nvGrpSpPr>
          <p:cNvPr id="179" name="그룹 178">
            <a:extLst>
              <a:ext uri="{FF2B5EF4-FFF2-40B4-BE49-F238E27FC236}">
                <a16:creationId xmlns:a16="http://schemas.microsoft.com/office/drawing/2014/main" id="{3DCFE624-1C27-4891-842D-0840ED76E174}"/>
              </a:ext>
            </a:extLst>
          </p:cNvPr>
          <p:cNvGrpSpPr/>
          <p:nvPr/>
        </p:nvGrpSpPr>
        <p:grpSpPr>
          <a:xfrm>
            <a:off x="6897766" y="2762579"/>
            <a:ext cx="2176101" cy="720914"/>
            <a:chOff x="4316694" y="903078"/>
            <a:chExt cx="2678278" cy="887279"/>
          </a:xfrm>
        </p:grpSpPr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34D2809-C55A-451C-843B-8238EF7F90F3}"/>
                </a:ext>
              </a:extLst>
            </p:cNvPr>
            <p:cNvGrpSpPr/>
            <p:nvPr/>
          </p:nvGrpSpPr>
          <p:grpSpPr>
            <a:xfrm>
              <a:off x="4495337" y="903078"/>
              <a:ext cx="2499635" cy="279606"/>
              <a:chOff x="4392922" y="990600"/>
              <a:chExt cx="2499635" cy="279606"/>
            </a:xfrm>
          </p:grpSpPr>
          <p:sp>
            <p:nvSpPr>
              <p:cNvPr id="208" name="직사각형 207">
                <a:extLst>
                  <a:ext uri="{FF2B5EF4-FFF2-40B4-BE49-F238E27FC236}">
                    <a16:creationId xmlns:a16="http://schemas.microsoft.com/office/drawing/2014/main" id="{F929AE25-F670-4AD4-A46C-BE682C1F3917}"/>
                  </a:ext>
                </a:extLst>
              </p:cNvPr>
              <p:cNvSpPr/>
              <p:nvPr/>
            </p:nvSpPr>
            <p:spPr>
              <a:xfrm>
                <a:off x="439292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9" name="직사각형 208">
                <a:extLst>
                  <a:ext uri="{FF2B5EF4-FFF2-40B4-BE49-F238E27FC236}">
                    <a16:creationId xmlns:a16="http://schemas.microsoft.com/office/drawing/2014/main" id="{3FB4CBB0-1152-4F92-8256-EA3BEB8F2E8C}"/>
                  </a:ext>
                </a:extLst>
              </p:cNvPr>
              <p:cNvSpPr/>
              <p:nvPr/>
            </p:nvSpPr>
            <p:spPr>
              <a:xfrm>
                <a:off x="471794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0" name="직사각형 209">
                <a:extLst>
                  <a:ext uri="{FF2B5EF4-FFF2-40B4-BE49-F238E27FC236}">
                    <a16:creationId xmlns:a16="http://schemas.microsoft.com/office/drawing/2014/main" id="{4D10B4D3-996C-42E7-94E2-818803F13F7F}"/>
                  </a:ext>
                </a:extLst>
              </p:cNvPr>
              <p:cNvSpPr/>
              <p:nvPr/>
            </p:nvSpPr>
            <p:spPr>
              <a:xfrm>
                <a:off x="5039781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AD78FEA8-39F5-407C-917F-8CA17262FDE5}"/>
                  </a:ext>
                </a:extLst>
              </p:cNvPr>
              <p:cNvSpPr/>
              <p:nvPr/>
            </p:nvSpPr>
            <p:spPr>
              <a:xfrm>
                <a:off x="5361620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2" name="직사각형 211">
                <a:extLst>
                  <a:ext uri="{FF2B5EF4-FFF2-40B4-BE49-F238E27FC236}">
                    <a16:creationId xmlns:a16="http://schemas.microsoft.com/office/drawing/2014/main" id="{CF89CA83-7911-412B-8B18-50E1B5F063FF}"/>
                  </a:ext>
                </a:extLst>
              </p:cNvPr>
              <p:cNvSpPr/>
              <p:nvPr/>
            </p:nvSpPr>
            <p:spPr>
              <a:xfrm>
                <a:off x="568345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3" name="직사각형 212">
                <a:extLst>
                  <a:ext uri="{FF2B5EF4-FFF2-40B4-BE49-F238E27FC236}">
                    <a16:creationId xmlns:a16="http://schemas.microsoft.com/office/drawing/2014/main" id="{CC53B240-0FA2-4582-B771-4A229163BF44}"/>
                  </a:ext>
                </a:extLst>
              </p:cNvPr>
              <p:cNvSpPr/>
              <p:nvPr/>
            </p:nvSpPr>
            <p:spPr>
              <a:xfrm>
                <a:off x="600139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4" name="직사각형 213">
                <a:extLst>
                  <a:ext uri="{FF2B5EF4-FFF2-40B4-BE49-F238E27FC236}">
                    <a16:creationId xmlns:a16="http://schemas.microsoft.com/office/drawing/2014/main" id="{46005BAF-FA85-4D87-8CE8-2F0BA9A84878}"/>
                  </a:ext>
                </a:extLst>
              </p:cNvPr>
              <p:cNvSpPr/>
              <p:nvPr/>
            </p:nvSpPr>
            <p:spPr>
              <a:xfrm>
                <a:off x="631933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15" name="직사각형 214">
                <a:extLst>
                  <a:ext uri="{FF2B5EF4-FFF2-40B4-BE49-F238E27FC236}">
                    <a16:creationId xmlns:a16="http://schemas.microsoft.com/office/drawing/2014/main" id="{AC68FB20-8B33-42C2-BC3E-A968F1587D93}"/>
                  </a:ext>
                </a:extLst>
              </p:cNvPr>
              <p:cNvSpPr/>
              <p:nvPr/>
            </p:nvSpPr>
            <p:spPr>
              <a:xfrm>
                <a:off x="663727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998AE78D-A699-4718-818A-F82DDF0910D3}"/>
                </a:ext>
              </a:extLst>
            </p:cNvPr>
            <p:cNvGrpSpPr/>
            <p:nvPr/>
          </p:nvGrpSpPr>
          <p:grpSpPr>
            <a:xfrm>
              <a:off x="4422532" y="1081488"/>
              <a:ext cx="2499635" cy="279606"/>
              <a:chOff x="4392922" y="990600"/>
              <a:chExt cx="2499635" cy="279606"/>
            </a:xfrm>
          </p:grpSpPr>
          <p:sp>
            <p:nvSpPr>
              <p:cNvPr id="200" name="직사각형 199">
                <a:extLst>
                  <a:ext uri="{FF2B5EF4-FFF2-40B4-BE49-F238E27FC236}">
                    <a16:creationId xmlns:a16="http://schemas.microsoft.com/office/drawing/2014/main" id="{7E04EBD3-DF8B-4FDB-9979-5DB624F95E2A}"/>
                  </a:ext>
                </a:extLst>
              </p:cNvPr>
              <p:cNvSpPr/>
              <p:nvPr/>
            </p:nvSpPr>
            <p:spPr>
              <a:xfrm>
                <a:off x="439292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1" name="직사각형 200">
                <a:extLst>
                  <a:ext uri="{FF2B5EF4-FFF2-40B4-BE49-F238E27FC236}">
                    <a16:creationId xmlns:a16="http://schemas.microsoft.com/office/drawing/2014/main" id="{5493E818-BB7B-465A-8A9F-264B7FF4C5C1}"/>
                  </a:ext>
                </a:extLst>
              </p:cNvPr>
              <p:cNvSpPr/>
              <p:nvPr/>
            </p:nvSpPr>
            <p:spPr>
              <a:xfrm>
                <a:off x="471794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2" name="직사각형 201">
                <a:extLst>
                  <a:ext uri="{FF2B5EF4-FFF2-40B4-BE49-F238E27FC236}">
                    <a16:creationId xmlns:a16="http://schemas.microsoft.com/office/drawing/2014/main" id="{7D5F2D21-98CB-430D-9D53-E97341B5245C}"/>
                  </a:ext>
                </a:extLst>
              </p:cNvPr>
              <p:cNvSpPr/>
              <p:nvPr/>
            </p:nvSpPr>
            <p:spPr>
              <a:xfrm>
                <a:off x="5039781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3" name="직사각형 202">
                <a:extLst>
                  <a:ext uri="{FF2B5EF4-FFF2-40B4-BE49-F238E27FC236}">
                    <a16:creationId xmlns:a16="http://schemas.microsoft.com/office/drawing/2014/main" id="{0417B384-4E29-4CB9-A017-7CD4D26D3FD2}"/>
                  </a:ext>
                </a:extLst>
              </p:cNvPr>
              <p:cNvSpPr/>
              <p:nvPr/>
            </p:nvSpPr>
            <p:spPr>
              <a:xfrm>
                <a:off x="5361620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4" name="직사각형 203">
                <a:extLst>
                  <a:ext uri="{FF2B5EF4-FFF2-40B4-BE49-F238E27FC236}">
                    <a16:creationId xmlns:a16="http://schemas.microsoft.com/office/drawing/2014/main" id="{42DBA8A8-350E-417D-A91E-E613A55CEC75}"/>
                  </a:ext>
                </a:extLst>
              </p:cNvPr>
              <p:cNvSpPr/>
              <p:nvPr/>
            </p:nvSpPr>
            <p:spPr>
              <a:xfrm>
                <a:off x="568345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5" name="직사각형 204">
                <a:extLst>
                  <a:ext uri="{FF2B5EF4-FFF2-40B4-BE49-F238E27FC236}">
                    <a16:creationId xmlns:a16="http://schemas.microsoft.com/office/drawing/2014/main" id="{285EC09D-659A-4757-8B6E-CFD20454AE86}"/>
                  </a:ext>
                </a:extLst>
              </p:cNvPr>
              <p:cNvSpPr/>
              <p:nvPr/>
            </p:nvSpPr>
            <p:spPr>
              <a:xfrm>
                <a:off x="600139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6" name="직사각형 205">
                <a:extLst>
                  <a:ext uri="{FF2B5EF4-FFF2-40B4-BE49-F238E27FC236}">
                    <a16:creationId xmlns:a16="http://schemas.microsoft.com/office/drawing/2014/main" id="{AC52FBC3-15EB-46F4-A7DB-E52DED8BEDCD}"/>
                  </a:ext>
                </a:extLst>
              </p:cNvPr>
              <p:cNvSpPr/>
              <p:nvPr/>
            </p:nvSpPr>
            <p:spPr>
              <a:xfrm>
                <a:off x="631933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07" name="직사각형 206">
                <a:extLst>
                  <a:ext uri="{FF2B5EF4-FFF2-40B4-BE49-F238E27FC236}">
                    <a16:creationId xmlns:a16="http://schemas.microsoft.com/office/drawing/2014/main" id="{F5585A57-CD9D-4606-940E-F6C93858A740}"/>
                  </a:ext>
                </a:extLst>
              </p:cNvPr>
              <p:cNvSpPr/>
              <p:nvPr/>
            </p:nvSpPr>
            <p:spPr>
              <a:xfrm>
                <a:off x="663727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182" name="그룹 181">
              <a:extLst>
                <a:ext uri="{FF2B5EF4-FFF2-40B4-BE49-F238E27FC236}">
                  <a16:creationId xmlns:a16="http://schemas.microsoft.com/office/drawing/2014/main" id="{6BFAFF23-3F9D-42CE-88F6-F8BD86C6CBBD}"/>
                </a:ext>
              </a:extLst>
            </p:cNvPr>
            <p:cNvGrpSpPr/>
            <p:nvPr/>
          </p:nvGrpSpPr>
          <p:grpSpPr>
            <a:xfrm>
              <a:off x="4367698" y="1310093"/>
              <a:ext cx="2499635" cy="279606"/>
              <a:chOff x="4392922" y="990600"/>
              <a:chExt cx="2499635" cy="279606"/>
            </a:xfrm>
          </p:grpSpPr>
          <p:sp>
            <p:nvSpPr>
              <p:cNvPr id="192" name="직사각형 191">
                <a:extLst>
                  <a:ext uri="{FF2B5EF4-FFF2-40B4-BE49-F238E27FC236}">
                    <a16:creationId xmlns:a16="http://schemas.microsoft.com/office/drawing/2014/main" id="{1113C8F1-A510-4EF9-BA69-1A648B0B64B0}"/>
                  </a:ext>
                </a:extLst>
              </p:cNvPr>
              <p:cNvSpPr/>
              <p:nvPr/>
            </p:nvSpPr>
            <p:spPr>
              <a:xfrm>
                <a:off x="439292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3" name="직사각형 192">
                <a:extLst>
                  <a:ext uri="{FF2B5EF4-FFF2-40B4-BE49-F238E27FC236}">
                    <a16:creationId xmlns:a16="http://schemas.microsoft.com/office/drawing/2014/main" id="{038A4A88-6E47-4BC7-A281-094E5FFADF81}"/>
                  </a:ext>
                </a:extLst>
              </p:cNvPr>
              <p:cNvSpPr/>
              <p:nvPr/>
            </p:nvSpPr>
            <p:spPr>
              <a:xfrm>
                <a:off x="471794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4" name="직사각형 193">
                <a:extLst>
                  <a:ext uri="{FF2B5EF4-FFF2-40B4-BE49-F238E27FC236}">
                    <a16:creationId xmlns:a16="http://schemas.microsoft.com/office/drawing/2014/main" id="{371ADA6C-B596-413F-988F-12C391FB6C1B}"/>
                  </a:ext>
                </a:extLst>
              </p:cNvPr>
              <p:cNvSpPr/>
              <p:nvPr/>
            </p:nvSpPr>
            <p:spPr>
              <a:xfrm>
                <a:off x="5039781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5" name="직사각형 194">
                <a:extLst>
                  <a:ext uri="{FF2B5EF4-FFF2-40B4-BE49-F238E27FC236}">
                    <a16:creationId xmlns:a16="http://schemas.microsoft.com/office/drawing/2014/main" id="{BF7918C6-06C6-496C-87D3-60BC0F36FC1C}"/>
                  </a:ext>
                </a:extLst>
              </p:cNvPr>
              <p:cNvSpPr/>
              <p:nvPr/>
            </p:nvSpPr>
            <p:spPr>
              <a:xfrm>
                <a:off x="5361620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6" name="직사각형 195">
                <a:extLst>
                  <a:ext uri="{FF2B5EF4-FFF2-40B4-BE49-F238E27FC236}">
                    <a16:creationId xmlns:a16="http://schemas.microsoft.com/office/drawing/2014/main" id="{F7A203FB-B659-46E4-B5C2-FDE7DA931879}"/>
                  </a:ext>
                </a:extLst>
              </p:cNvPr>
              <p:cNvSpPr/>
              <p:nvPr/>
            </p:nvSpPr>
            <p:spPr>
              <a:xfrm>
                <a:off x="568345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7" name="직사각형 196">
                <a:extLst>
                  <a:ext uri="{FF2B5EF4-FFF2-40B4-BE49-F238E27FC236}">
                    <a16:creationId xmlns:a16="http://schemas.microsoft.com/office/drawing/2014/main" id="{114FC5A8-9620-413D-9EBC-F77A6CB0F639}"/>
                  </a:ext>
                </a:extLst>
              </p:cNvPr>
              <p:cNvSpPr/>
              <p:nvPr/>
            </p:nvSpPr>
            <p:spPr>
              <a:xfrm>
                <a:off x="600139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8" name="직사각형 197">
                <a:extLst>
                  <a:ext uri="{FF2B5EF4-FFF2-40B4-BE49-F238E27FC236}">
                    <a16:creationId xmlns:a16="http://schemas.microsoft.com/office/drawing/2014/main" id="{E1B86895-007F-4B42-B4D0-D58AF3CAFB82}"/>
                  </a:ext>
                </a:extLst>
              </p:cNvPr>
              <p:cNvSpPr/>
              <p:nvPr/>
            </p:nvSpPr>
            <p:spPr>
              <a:xfrm>
                <a:off x="631933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030B3D7A-5074-4465-AC1E-3C473E6C5858}"/>
                  </a:ext>
                </a:extLst>
              </p:cNvPr>
              <p:cNvSpPr/>
              <p:nvPr/>
            </p:nvSpPr>
            <p:spPr>
              <a:xfrm>
                <a:off x="663727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927A543D-3A31-4109-A06B-D414B97E5013}"/>
                </a:ext>
              </a:extLst>
            </p:cNvPr>
            <p:cNvGrpSpPr/>
            <p:nvPr/>
          </p:nvGrpSpPr>
          <p:grpSpPr>
            <a:xfrm>
              <a:off x="4316694" y="1510751"/>
              <a:ext cx="2499635" cy="279606"/>
              <a:chOff x="4392922" y="990600"/>
              <a:chExt cx="2499635" cy="279606"/>
            </a:xfrm>
          </p:grpSpPr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9CE4344C-A5FE-4A3B-94DA-03C6B800B896}"/>
                  </a:ext>
                </a:extLst>
              </p:cNvPr>
              <p:cNvSpPr/>
              <p:nvPr/>
            </p:nvSpPr>
            <p:spPr>
              <a:xfrm>
                <a:off x="439292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75A88C2C-F9BA-4E05-A10C-531C2897918B}"/>
                  </a:ext>
                </a:extLst>
              </p:cNvPr>
              <p:cNvSpPr/>
              <p:nvPr/>
            </p:nvSpPr>
            <p:spPr>
              <a:xfrm>
                <a:off x="4717942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86" name="직사각형 185">
                <a:extLst>
                  <a:ext uri="{FF2B5EF4-FFF2-40B4-BE49-F238E27FC236}">
                    <a16:creationId xmlns:a16="http://schemas.microsoft.com/office/drawing/2014/main" id="{8F68E403-61BF-4D0E-9F31-2B6617904789}"/>
                  </a:ext>
                </a:extLst>
              </p:cNvPr>
              <p:cNvSpPr/>
              <p:nvPr/>
            </p:nvSpPr>
            <p:spPr>
              <a:xfrm>
                <a:off x="5039781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87" name="직사각형 186">
                <a:extLst>
                  <a:ext uri="{FF2B5EF4-FFF2-40B4-BE49-F238E27FC236}">
                    <a16:creationId xmlns:a16="http://schemas.microsoft.com/office/drawing/2014/main" id="{63046D67-3536-4523-AF77-A0A76B4B6E4A}"/>
                  </a:ext>
                </a:extLst>
              </p:cNvPr>
              <p:cNvSpPr/>
              <p:nvPr/>
            </p:nvSpPr>
            <p:spPr>
              <a:xfrm>
                <a:off x="5361620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88" name="직사각형 187">
                <a:extLst>
                  <a:ext uri="{FF2B5EF4-FFF2-40B4-BE49-F238E27FC236}">
                    <a16:creationId xmlns:a16="http://schemas.microsoft.com/office/drawing/2014/main" id="{1ED4F531-EAD2-4CD4-A037-3570BF1F895D}"/>
                  </a:ext>
                </a:extLst>
              </p:cNvPr>
              <p:cNvSpPr/>
              <p:nvPr/>
            </p:nvSpPr>
            <p:spPr>
              <a:xfrm>
                <a:off x="568345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89" name="직사각형 188">
                <a:extLst>
                  <a:ext uri="{FF2B5EF4-FFF2-40B4-BE49-F238E27FC236}">
                    <a16:creationId xmlns:a16="http://schemas.microsoft.com/office/drawing/2014/main" id="{220E1F42-6CAD-46ED-82DE-35CEF7DB3FB6}"/>
                  </a:ext>
                </a:extLst>
              </p:cNvPr>
              <p:cNvSpPr/>
              <p:nvPr/>
            </p:nvSpPr>
            <p:spPr>
              <a:xfrm>
                <a:off x="600139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0" name="직사각형 189">
                <a:extLst>
                  <a:ext uri="{FF2B5EF4-FFF2-40B4-BE49-F238E27FC236}">
                    <a16:creationId xmlns:a16="http://schemas.microsoft.com/office/drawing/2014/main" id="{C601EBF1-41F3-44D2-BE8B-FEA54F31B63E}"/>
                  </a:ext>
                </a:extLst>
              </p:cNvPr>
              <p:cNvSpPr/>
              <p:nvPr/>
            </p:nvSpPr>
            <p:spPr>
              <a:xfrm>
                <a:off x="631933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1" name="직사각형 190">
                <a:extLst>
                  <a:ext uri="{FF2B5EF4-FFF2-40B4-BE49-F238E27FC236}">
                    <a16:creationId xmlns:a16="http://schemas.microsoft.com/office/drawing/2014/main" id="{A67FC02E-83B4-4AB0-897B-83D05FE7716A}"/>
                  </a:ext>
                </a:extLst>
              </p:cNvPr>
              <p:cNvSpPr/>
              <p:nvPr/>
            </p:nvSpPr>
            <p:spPr>
              <a:xfrm>
                <a:off x="6637279" y="990600"/>
                <a:ext cx="255278" cy="279606"/>
              </a:xfrm>
              <a:prstGeom prst="rect">
                <a:avLst/>
              </a:prstGeom>
              <a:solidFill>
                <a:srgbClr val="FFC000"/>
              </a:solidFill>
              <a:ln w="25400" cap="flat" cmpd="sng" algn="ctr">
                <a:solidFill>
                  <a:srgbClr val="44546A">
                    <a:lumMod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38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</p:grpSp>
      </p:grpSp>
      <p:sp>
        <p:nvSpPr>
          <p:cNvPr id="216" name="CustomShape 26">
            <a:extLst>
              <a:ext uri="{FF2B5EF4-FFF2-40B4-BE49-F238E27FC236}">
                <a16:creationId xmlns:a16="http://schemas.microsoft.com/office/drawing/2014/main" id="{404BF443-350F-4684-A798-A93CD7AFA1AC}"/>
              </a:ext>
            </a:extLst>
          </p:cNvPr>
          <p:cNvSpPr/>
          <p:nvPr/>
        </p:nvSpPr>
        <p:spPr>
          <a:xfrm>
            <a:off x="9050345" y="2957896"/>
            <a:ext cx="1343453" cy="307396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Original Data</a:t>
            </a:r>
          </a:p>
        </p:txBody>
      </p:sp>
      <p:sp>
        <p:nvSpPr>
          <p:cNvPr id="217" name="화살표: 아래쪽 216">
            <a:extLst>
              <a:ext uri="{FF2B5EF4-FFF2-40B4-BE49-F238E27FC236}">
                <a16:creationId xmlns:a16="http://schemas.microsoft.com/office/drawing/2014/main" id="{A7E90CBC-3990-476C-8A1F-7B4F29B7195F}"/>
              </a:ext>
            </a:extLst>
          </p:cNvPr>
          <p:cNvSpPr/>
          <p:nvPr/>
        </p:nvSpPr>
        <p:spPr>
          <a:xfrm>
            <a:off x="7865419" y="3451738"/>
            <a:ext cx="180060" cy="317406"/>
          </a:xfrm>
          <a:prstGeom prst="downArrow">
            <a:avLst/>
          </a:prstGeom>
          <a:solidFill>
            <a:srgbClr val="000000">
              <a:lumMod val="65000"/>
              <a:lumOff val="3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138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sp>
        <p:nvSpPr>
          <p:cNvPr id="218" name="CustomShape 4">
            <a:extLst>
              <a:ext uri="{FF2B5EF4-FFF2-40B4-BE49-F238E27FC236}">
                <a16:creationId xmlns:a16="http://schemas.microsoft.com/office/drawing/2014/main" id="{4EEE9C76-1C42-4482-AC28-C901231C2688}"/>
              </a:ext>
            </a:extLst>
          </p:cNvPr>
          <p:cNvSpPr/>
          <p:nvPr/>
        </p:nvSpPr>
        <p:spPr>
          <a:xfrm>
            <a:off x="6414087" y="1706164"/>
            <a:ext cx="4314321" cy="1055506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50" b="1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Time Series Data Synthesis Outline</a:t>
            </a:r>
          </a:p>
          <a:p>
            <a:pPr marL="278606" marR="0" lvl="0" indent="-278606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38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Synthesize continuous time series using LDP</a:t>
            </a:r>
          </a:p>
        </p:txBody>
      </p:sp>
      <p:sp>
        <p:nvSpPr>
          <p:cNvPr id="219" name="CustomShape 26">
            <a:extLst>
              <a:ext uri="{FF2B5EF4-FFF2-40B4-BE49-F238E27FC236}">
                <a16:creationId xmlns:a16="http://schemas.microsoft.com/office/drawing/2014/main" id="{FB0CC392-0305-4778-A924-0437013AB1FE}"/>
              </a:ext>
            </a:extLst>
          </p:cNvPr>
          <p:cNvSpPr/>
          <p:nvPr/>
        </p:nvSpPr>
        <p:spPr>
          <a:xfrm>
            <a:off x="7965934" y="5884563"/>
            <a:ext cx="1259532" cy="263076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975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Synthesized examples</a:t>
            </a:r>
          </a:p>
        </p:txBody>
      </p:sp>
      <p:pic>
        <p:nvPicPr>
          <p:cNvPr id="220" name="그림 219">
            <a:extLst>
              <a:ext uri="{FF2B5EF4-FFF2-40B4-BE49-F238E27FC236}">
                <a16:creationId xmlns:a16="http://schemas.microsoft.com/office/drawing/2014/main" id="{A2209328-AA13-4424-8A70-2B108876F4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637" y="3226308"/>
            <a:ext cx="1977566" cy="1180815"/>
          </a:xfrm>
          <a:prstGeom prst="rect">
            <a:avLst/>
          </a:prstGeom>
        </p:spPr>
      </p:pic>
      <p:pic>
        <p:nvPicPr>
          <p:cNvPr id="221" name="그림 220">
            <a:extLst>
              <a:ext uri="{FF2B5EF4-FFF2-40B4-BE49-F238E27FC236}">
                <a16:creationId xmlns:a16="http://schemas.microsoft.com/office/drawing/2014/main" id="{F572EACC-4313-43B7-8726-294800AAC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713" y="3231576"/>
            <a:ext cx="1787844" cy="1278405"/>
          </a:xfrm>
          <a:prstGeom prst="rect">
            <a:avLst/>
          </a:prstGeom>
        </p:spPr>
      </p:pic>
      <p:pic>
        <p:nvPicPr>
          <p:cNvPr id="222" name="그림 221">
            <a:extLst>
              <a:ext uri="{FF2B5EF4-FFF2-40B4-BE49-F238E27FC236}">
                <a16:creationId xmlns:a16="http://schemas.microsoft.com/office/drawing/2014/main" id="{1E3FABD3-2A85-44FB-892E-EB05E0E706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0741" y="4511018"/>
            <a:ext cx="2556952" cy="1180815"/>
          </a:xfrm>
          <a:prstGeom prst="rect">
            <a:avLst/>
          </a:prstGeom>
        </p:spPr>
      </p:pic>
      <p:sp>
        <p:nvSpPr>
          <p:cNvPr id="223" name="TextBox 222">
            <a:extLst>
              <a:ext uri="{FF2B5EF4-FFF2-40B4-BE49-F238E27FC236}">
                <a16:creationId xmlns:a16="http://schemas.microsoft.com/office/drawing/2014/main" id="{FD7D08CE-5B38-4E94-99CF-8BA47A94E67B}"/>
              </a:ext>
            </a:extLst>
          </p:cNvPr>
          <p:cNvSpPr txBox="1"/>
          <p:nvPr/>
        </p:nvSpPr>
        <p:spPr>
          <a:xfrm>
            <a:off x="1433299" y="1352781"/>
            <a:ext cx="1008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분산 학습과 </a:t>
            </a:r>
            <a:r>
              <a:rPr lang="ko-KR" altLang="en-US" b="1" kern="0" err="1">
                <a:solidFill>
                  <a:srgbClr val="000000"/>
                </a:solidFill>
                <a:cs typeface="Arial"/>
                <a:sym typeface="Arial"/>
              </a:rPr>
              <a:t>차등프라이버시</a:t>
            </a: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 방법론을 연계한 합성 데이터 생성 알고리즘 개발</a:t>
            </a:r>
            <a:endParaRPr lang="en-US" altLang="ko-KR" b="1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841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B39B22-6A90-4909-934B-A0328A360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71" y="344805"/>
            <a:ext cx="11283043" cy="499399"/>
          </a:xfrm>
        </p:spPr>
        <p:txBody>
          <a:bodyPr/>
          <a:lstStyle/>
          <a:p>
            <a:r>
              <a:rPr lang="en-US" altLang="ko-KR" sz="2400" b="1" dirty="0">
                <a:latin typeface="Arial" panose="020B0604020202020204" pitchFamily="34" charset="0"/>
              </a:rPr>
              <a:t>Objective &amp; 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4A8136-BEDF-4E12-9573-027208641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Arial" panose="020B0604020202020204" pitchFamily="34" charset="0"/>
                <a:ea typeface="+mj-ea"/>
              </a:rPr>
              <a:t>목적 </a:t>
            </a:r>
            <a:r>
              <a:rPr lang="en-US" altLang="ko-KR" sz="1600" dirty="0">
                <a:latin typeface="Arial" panose="020B0604020202020204" pitchFamily="34" charset="0"/>
                <a:ea typeface="+mj-ea"/>
              </a:rPr>
              <a:t>: </a:t>
            </a:r>
            <a:r>
              <a:rPr lang="ko-KR" altLang="en-US" sz="1600" b="1" dirty="0">
                <a:latin typeface="Arial" panose="020B0604020202020204" pitchFamily="34" charset="0"/>
                <a:ea typeface="+mj-ea"/>
              </a:rPr>
              <a:t>다기관 </a:t>
            </a:r>
            <a:r>
              <a:rPr lang="en-US" altLang="ko-KR" sz="1600" b="1" dirty="0">
                <a:latin typeface="Arial" panose="020B0604020202020204" pitchFamily="34" charset="0"/>
                <a:ea typeface="+mj-ea"/>
              </a:rPr>
              <a:t>CDM</a:t>
            </a:r>
            <a:r>
              <a:rPr lang="ko-KR" altLang="en-US" sz="1600" b="1" dirty="0">
                <a:latin typeface="Arial" panose="020B0604020202020204" pitchFamily="34" charset="0"/>
                <a:ea typeface="+mj-ea"/>
              </a:rPr>
              <a:t> 데이터를 이용하여 의약품 부작용으로 발생하는 </a:t>
            </a:r>
            <a:r>
              <a:rPr lang="ko-KR" alt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+mj-ea"/>
              </a:rPr>
              <a:t>간독성</a:t>
            </a:r>
            <a:r>
              <a:rPr lang="ko-KR" altLang="en-US" sz="1600" b="1" dirty="0">
                <a:solidFill>
                  <a:srgbClr val="002060"/>
                </a:solidFill>
                <a:latin typeface="Arial" panose="020B0604020202020204" pitchFamily="34" charset="0"/>
                <a:ea typeface="+mj-ea"/>
              </a:rPr>
              <a:t> </a:t>
            </a:r>
            <a:r>
              <a:rPr lang="en-US" altLang="ko-KR" sz="1600" b="1" dirty="0">
                <a:solidFill>
                  <a:srgbClr val="002060"/>
                </a:solidFill>
                <a:latin typeface="Arial" panose="020B0604020202020204" pitchFamily="34" charset="0"/>
                <a:ea typeface="+mj-ea"/>
              </a:rPr>
              <a:t>/ </a:t>
            </a:r>
            <a:r>
              <a:rPr lang="ko-KR" altLang="en-US" sz="1600" b="1" dirty="0" err="1">
                <a:solidFill>
                  <a:srgbClr val="002060"/>
                </a:solidFill>
                <a:latin typeface="Arial" panose="020B0604020202020204" pitchFamily="34" charset="0"/>
                <a:ea typeface="+mj-ea"/>
              </a:rPr>
              <a:t>신독성</a:t>
            </a:r>
            <a:r>
              <a:rPr lang="ko-KR" altLang="en-US" sz="1600" b="1" dirty="0">
                <a:solidFill>
                  <a:srgbClr val="002060"/>
                </a:solidFill>
                <a:ea typeface="+mj-ea"/>
              </a:rPr>
              <a:t> 예측 모델 </a:t>
            </a:r>
            <a:r>
              <a:rPr lang="ko-KR" altLang="en-US" sz="1600" b="1" dirty="0">
                <a:ea typeface="+mj-ea"/>
              </a:rPr>
              <a:t>생성 </a:t>
            </a:r>
            <a:endParaRPr lang="en-US" altLang="ko-KR" sz="1600" dirty="0">
              <a:latin typeface="Arial" panose="020B0604020202020204" pitchFamily="34" charset="0"/>
              <a:ea typeface="+mj-ea"/>
            </a:endParaRPr>
          </a:p>
          <a:p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32343A5-065B-4B88-9573-84A75EFEC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696" y="3978699"/>
            <a:ext cx="643467" cy="643467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907D03E-B5F4-492C-8AF0-B7D6AA6DC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97" y="2883855"/>
            <a:ext cx="643467" cy="643467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572F8DAA-3AFF-48A8-BCBC-B8B0047FA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696" y="5042855"/>
            <a:ext cx="643467" cy="643467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1398C3B-F028-4DE7-B8D9-EDFECB6A2F73}"/>
              </a:ext>
            </a:extLst>
          </p:cNvPr>
          <p:cNvSpPr/>
          <p:nvPr/>
        </p:nvSpPr>
        <p:spPr>
          <a:xfrm>
            <a:off x="952365" y="2731455"/>
            <a:ext cx="2921000" cy="94826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481C2F73-721E-4372-BBBB-96CA46B90139}"/>
              </a:ext>
            </a:extLst>
          </p:cNvPr>
          <p:cNvSpPr/>
          <p:nvPr/>
        </p:nvSpPr>
        <p:spPr>
          <a:xfrm>
            <a:off x="952365" y="3826298"/>
            <a:ext cx="2921000" cy="94826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F28E700-C168-4589-A196-6A89457E1E00}"/>
              </a:ext>
            </a:extLst>
          </p:cNvPr>
          <p:cNvSpPr/>
          <p:nvPr/>
        </p:nvSpPr>
        <p:spPr>
          <a:xfrm>
            <a:off x="952365" y="4900997"/>
            <a:ext cx="2921000" cy="948267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B801D9DB-3831-4CAF-AC5E-64E27C57A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0035" y="2936289"/>
            <a:ext cx="640992" cy="640992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05B2429B-1C10-4720-A8FA-A8D463F0BD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61498" y="5072488"/>
            <a:ext cx="623714" cy="623714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8270BE36-4CC4-4035-A996-4F1358FCB2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328" y="2900788"/>
            <a:ext cx="668867" cy="668867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267D75C6-10FE-4C9E-93F7-3E96852CA6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329" y="3927898"/>
            <a:ext cx="668867" cy="668867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596E90C7-DE08-4EA2-83A6-3286248FDF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6328" y="5030154"/>
            <a:ext cx="668867" cy="668867"/>
          </a:xfrm>
          <a:prstGeom prst="rect">
            <a:avLst/>
          </a:prstGeom>
        </p:spPr>
      </p:pic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37EFB59E-0CF9-4F95-AA5D-F59A86A57A4C}"/>
              </a:ext>
            </a:extLst>
          </p:cNvPr>
          <p:cNvSpPr/>
          <p:nvPr/>
        </p:nvSpPr>
        <p:spPr>
          <a:xfrm>
            <a:off x="757717" y="2265441"/>
            <a:ext cx="3301915" cy="3801882"/>
          </a:xfrm>
          <a:prstGeom prst="roundRect">
            <a:avLst>
              <a:gd name="adj" fmla="val 4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4744D85-A873-4282-82E2-394D3C16CAA2}"/>
              </a:ext>
            </a:extLst>
          </p:cNvPr>
          <p:cNvSpPr txBox="1"/>
          <p:nvPr/>
        </p:nvSpPr>
        <p:spPr>
          <a:xfrm>
            <a:off x="1078546" y="2136627"/>
            <a:ext cx="1291985" cy="3106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Multicenter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E014A46-E8D9-424B-8E93-F506AE1D90DA}"/>
              </a:ext>
            </a:extLst>
          </p:cNvPr>
          <p:cNvSpPr txBox="1"/>
          <p:nvPr/>
        </p:nvSpPr>
        <p:spPr>
          <a:xfrm>
            <a:off x="2115106" y="2547450"/>
            <a:ext cx="606792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EHR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77A204E-C35A-47C3-822D-7D471A344BD4}"/>
              </a:ext>
            </a:extLst>
          </p:cNvPr>
          <p:cNvSpPr txBox="1"/>
          <p:nvPr/>
        </p:nvSpPr>
        <p:spPr>
          <a:xfrm>
            <a:off x="3095865" y="2544070"/>
            <a:ext cx="606792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CDM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A9ED099-A7A5-4DE1-AE87-921811F6628F}"/>
              </a:ext>
            </a:extLst>
          </p:cNvPr>
          <p:cNvSpPr txBox="1"/>
          <p:nvPr/>
        </p:nvSpPr>
        <p:spPr>
          <a:xfrm>
            <a:off x="992997" y="2547780"/>
            <a:ext cx="848922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Hospital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87" name="그림 86">
            <a:extLst>
              <a:ext uri="{FF2B5EF4-FFF2-40B4-BE49-F238E27FC236}">
                <a16:creationId xmlns:a16="http://schemas.microsoft.com/office/drawing/2014/main" id="{3C7A05A0-11BA-4340-BA71-00D5E9175FE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8398077" y="2803908"/>
            <a:ext cx="650812" cy="650812"/>
          </a:xfrm>
          <a:prstGeom prst="rect">
            <a:avLst/>
          </a:prstGeom>
        </p:spPr>
      </p:pic>
      <p:pic>
        <p:nvPicPr>
          <p:cNvPr id="88" name="그림 87">
            <a:extLst>
              <a:ext uri="{FF2B5EF4-FFF2-40B4-BE49-F238E27FC236}">
                <a16:creationId xmlns:a16="http://schemas.microsoft.com/office/drawing/2014/main" id="{654BB680-D28E-4C01-9C49-D25C8E2453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04928" y="2952552"/>
            <a:ext cx="436068" cy="43606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cxnSp>
        <p:nvCxnSpPr>
          <p:cNvPr id="89" name="연결선: 꺾임 53">
            <a:extLst>
              <a:ext uri="{FF2B5EF4-FFF2-40B4-BE49-F238E27FC236}">
                <a16:creationId xmlns:a16="http://schemas.microsoft.com/office/drawing/2014/main" id="{52C0DA10-DEE7-4FD9-91E3-46F74833EDBF}"/>
              </a:ext>
            </a:extLst>
          </p:cNvPr>
          <p:cNvCxnSpPr>
            <a:cxnSpLocks/>
            <a:stCxn id="92" idx="3"/>
            <a:endCxn id="105" idx="1"/>
          </p:cNvCxnSpPr>
          <p:nvPr/>
        </p:nvCxnSpPr>
        <p:spPr>
          <a:xfrm flipV="1">
            <a:off x="6645674" y="3115088"/>
            <a:ext cx="618325" cy="101958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연결선: 꺾임 56">
            <a:extLst>
              <a:ext uri="{FF2B5EF4-FFF2-40B4-BE49-F238E27FC236}">
                <a16:creationId xmlns:a16="http://schemas.microsoft.com/office/drawing/2014/main" id="{6139ED54-32D1-495E-AE30-9A3D860DF18E}"/>
              </a:ext>
            </a:extLst>
          </p:cNvPr>
          <p:cNvCxnSpPr>
            <a:cxnSpLocks/>
            <a:stCxn id="103" idx="3"/>
            <a:endCxn id="105" idx="1"/>
          </p:cNvCxnSpPr>
          <p:nvPr/>
        </p:nvCxnSpPr>
        <p:spPr>
          <a:xfrm flipV="1">
            <a:off x="6645674" y="3115088"/>
            <a:ext cx="618325" cy="2037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53A40FF5-F3C8-4C92-9A59-03AF0223A68A}"/>
              </a:ext>
            </a:extLst>
          </p:cNvPr>
          <p:cNvSpPr/>
          <p:nvPr/>
        </p:nvSpPr>
        <p:spPr>
          <a:xfrm>
            <a:off x="4731729" y="3583218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measurement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CF8FDC3B-D0F2-4B37-B010-08085476D8D7}"/>
              </a:ext>
            </a:extLst>
          </p:cNvPr>
          <p:cNvSpPr/>
          <p:nvPr/>
        </p:nvSpPr>
        <p:spPr>
          <a:xfrm>
            <a:off x="4731729" y="3990670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drug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CB4948C9-9466-494C-B164-33A13F424E78}"/>
              </a:ext>
            </a:extLst>
          </p:cNvPr>
          <p:cNvSpPr/>
          <p:nvPr/>
        </p:nvSpPr>
        <p:spPr>
          <a:xfrm>
            <a:off x="4731729" y="4387404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procedure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D49586A9-63DC-4676-9EA3-DCB3F4D582FC}"/>
              </a:ext>
            </a:extLst>
          </p:cNvPr>
          <p:cNvSpPr/>
          <p:nvPr/>
        </p:nvSpPr>
        <p:spPr>
          <a:xfrm>
            <a:off x="4731729" y="4797505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condition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FD8EFA32-8F23-4D0A-B353-2641FE942AB1}"/>
              </a:ext>
            </a:extLst>
          </p:cNvPr>
          <p:cNvSpPr/>
          <p:nvPr/>
        </p:nvSpPr>
        <p:spPr>
          <a:xfrm>
            <a:off x="4315225" y="2265441"/>
            <a:ext cx="7100025" cy="3779764"/>
          </a:xfrm>
          <a:prstGeom prst="roundRect">
            <a:avLst>
              <a:gd name="adj" fmla="val 4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61E539F-D5FF-4693-ABAC-EF65E60B110D}"/>
              </a:ext>
            </a:extLst>
          </p:cNvPr>
          <p:cNvSpPr txBox="1"/>
          <p:nvPr/>
        </p:nvSpPr>
        <p:spPr>
          <a:xfrm>
            <a:off x="4746047" y="2122386"/>
            <a:ext cx="1523017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Modeling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97" name="그림 96">
            <a:extLst>
              <a:ext uri="{FF2B5EF4-FFF2-40B4-BE49-F238E27FC236}">
                <a16:creationId xmlns:a16="http://schemas.microsoft.com/office/drawing/2014/main" id="{EA3886DF-3A91-4274-9913-629D15F72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2543" y="5146484"/>
            <a:ext cx="552537" cy="552537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AD87465B-E060-4C09-8612-CFD41897FC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3476" y="5166336"/>
            <a:ext cx="552537" cy="552537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B4A107B2-DB74-4462-9AF4-F09EE2315F27}"/>
              </a:ext>
            </a:extLst>
          </p:cNvPr>
          <p:cNvSpPr txBox="1"/>
          <p:nvPr/>
        </p:nvSpPr>
        <p:spPr>
          <a:xfrm>
            <a:off x="7922962" y="5285636"/>
            <a:ext cx="1300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hepatotoxicity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434771-DE38-44BF-966D-3860413C7D94}"/>
              </a:ext>
            </a:extLst>
          </p:cNvPr>
          <p:cNvSpPr txBox="1"/>
          <p:nvPr/>
        </p:nvSpPr>
        <p:spPr>
          <a:xfrm>
            <a:off x="9874162" y="5281518"/>
            <a:ext cx="13007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nephrotoxicity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99CCB0CC-717F-43A6-A442-D40511365FC7}"/>
              </a:ext>
            </a:extLst>
          </p:cNvPr>
          <p:cNvSpPr/>
          <p:nvPr/>
        </p:nvSpPr>
        <p:spPr>
          <a:xfrm>
            <a:off x="7263998" y="4997030"/>
            <a:ext cx="3925109" cy="852234"/>
          </a:xfrm>
          <a:prstGeom prst="roundRect">
            <a:avLst>
              <a:gd name="adj" fmla="val 6705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591DED2-B5E5-4829-8B1E-03852380C431}"/>
              </a:ext>
            </a:extLst>
          </p:cNvPr>
          <p:cNvSpPr txBox="1"/>
          <p:nvPr/>
        </p:nvSpPr>
        <p:spPr>
          <a:xfrm>
            <a:off x="8236139" y="5216322"/>
            <a:ext cx="1995953" cy="377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or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BAEC5B87-00FA-4310-BD66-B9A97E26CCD0}"/>
              </a:ext>
            </a:extLst>
          </p:cNvPr>
          <p:cNvSpPr/>
          <p:nvPr/>
        </p:nvSpPr>
        <p:spPr>
          <a:xfrm>
            <a:off x="4731729" y="3174839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person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사각형: 둥근 모서리 103">
            <a:extLst>
              <a:ext uri="{FF2B5EF4-FFF2-40B4-BE49-F238E27FC236}">
                <a16:creationId xmlns:a16="http://schemas.microsoft.com/office/drawing/2014/main" id="{F61DECA7-527C-478B-8132-E513D28F3E98}"/>
              </a:ext>
            </a:extLst>
          </p:cNvPr>
          <p:cNvSpPr/>
          <p:nvPr/>
        </p:nvSpPr>
        <p:spPr>
          <a:xfrm>
            <a:off x="4469903" y="2731455"/>
            <a:ext cx="2420129" cy="3117809"/>
          </a:xfrm>
          <a:prstGeom prst="roundRect">
            <a:avLst>
              <a:gd name="adj" fmla="val 3499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F77AD092-D38F-4480-AEB5-5DBBBD625C36}"/>
              </a:ext>
            </a:extLst>
          </p:cNvPr>
          <p:cNvSpPr/>
          <p:nvPr/>
        </p:nvSpPr>
        <p:spPr>
          <a:xfrm>
            <a:off x="7263999" y="2722262"/>
            <a:ext cx="2291840" cy="78565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C03DD7EA-4989-434C-BC8B-9E2F5AD2D99C}"/>
              </a:ext>
            </a:extLst>
          </p:cNvPr>
          <p:cNvSpPr/>
          <p:nvPr/>
        </p:nvSpPr>
        <p:spPr>
          <a:xfrm>
            <a:off x="7261148" y="3814824"/>
            <a:ext cx="3925109" cy="852234"/>
          </a:xfrm>
          <a:prstGeom prst="roundRect">
            <a:avLst>
              <a:gd name="adj" fmla="val 6705"/>
            </a:avLst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07" name="연결선: 꺾임 82">
            <a:extLst>
              <a:ext uri="{FF2B5EF4-FFF2-40B4-BE49-F238E27FC236}">
                <a16:creationId xmlns:a16="http://schemas.microsoft.com/office/drawing/2014/main" id="{CE63F4CE-3FD6-4FD2-8BC4-589398B605A1}"/>
              </a:ext>
            </a:extLst>
          </p:cNvPr>
          <p:cNvCxnSpPr>
            <a:cxnSpLocks/>
            <a:stCxn id="91" idx="3"/>
            <a:endCxn id="106" idx="1"/>
          </p:cNvCxnSpPr>
          <p:nvPr/>
        </p:nvCxnSpPr>
        <p:spPr>
          <a:xfrm>
            <a:off x="6645674" y="3727218"/>
            <a:ext cx="615474" cy="51372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연결선: 꺾임 106">
            <a:extLst>
              <a:ext uri="{FF2B5EF4-FFF2-40B4-BE49-F238E27FC236}">
                <a16:creationId xmlns:a16="http://schemas.microsoft.com/office/drawing/2014/main" id="{010E3207-2B55-43B4-93FC-4EC9586038AC}"/>
              </a:ext>
            </a:extLst>
          </p:cNvPr>
          <p:cNvCxnSpPr>
            <a:cxnSpLocks/>
            <a:stCxn id="92" idx="3"/>
            <a:endCxn id="106" idx="1"/>
          </p:cNvCxnSpPr>
          <p:nvPr/>
        </p:nvCxnSpPr>
        <p:spPr>
          <a:xfrm>
            <a:off x="6645674" y="4134670"/>
            <a:ext cx="615474" cy="10627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10">
            <a:extLst>
              <a:ext uri="{FF2B5EF4-FFF2-40B4-BE49-F238E27FC236}">
                <a16:creationId xmlns:a16="http://schemas.microsoft.com/office/drawing/2014/main" id="{079B6271-4ADA-49AE-A312-F6F1CB00A2E3}"/>
              </a:ext>
            </a:extLst>
          </p:cNvPr>
          <p:cNvCxnSpPr>
            <a:cxnSpLocks/>
            <a:stCxn id="93" idx="3"/>
            <a:endCxn id="106" idx="1"/>
          </p:cNvCxnSpPr>
          <p:nvPr/>
        </p:nvCxnSpPr>
        <p:spPr>
          <a:xfrm flipV="1">
            <a:off x="6645674" y="4240941"/>
            <a:ext cx="615474" cy="2904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14">
            <a:extLst>
              <a:ext uri="{FF2B5EF4-FFF2-40B4-BE49-F238E27FC236}">
                <a16:creationId xmlns:a16="http://schemas.microsoft.com/office/drawing/2014/main" id="{FA6B06DC-0057-4257-85B6-060584B3D3F5}"/>
              </a:ext>
            </a:extLst>
          </p:cNvPr>
          <p:cNvCxnSpPr>
            <a:cxnSpLocks/>
            <a:stCxn id="94" idx="3"/>
            <a:endCxn id="106" idx="1"/>
          </p:cNvCxnSpPr>
          <p:nvPr/>
        </p:nvCxnSpPr>
        <p:spPr>
          <a:xfrm flipV="1">
            <a:off x="6645674" y="4240941"/>
            <a:ext cx="615474" cy="70056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연결선: 꺾임 82">
            <a:extLst>
              <a:ext uri="{FF2B5EF4-FFF2-40B4-BE49-F238E27FC236}">
                <a16:creationId xmlns:a16="http://schemas.microsoft.com/office/drawing/2014/main" id="{0F03A9D1-4797-4DD2-9304-2B711A5496B3}"/>
              </a:ext>
            </a:extLst>
          </p:cNvPr>
          <p:cNvCxnSpPr>
            <a:cxnSpLocks/>
            <a:stCxn id="91" idx="3"/>
            <a:endCxn id="101" idx="1"/>
          </p:cNvCxnSpPr>
          <p:nvPr/>
        </p:nvCxnSpPr>
        <p:spPr>
          <a:xfrm>
            <a:off x="6645674" y="3727218"/>
            <a:ext cx="618324" cy="169592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그림 111">
            <a:extLst>
              <a:ext uri="{FF2B5EF4-FFF2-40B4-BE49-F238E27FC236}">
                <a16:creationId xmlns:a16="http://schemas.microsoft.com/office/drawing/2014/main" id="{ABD4AEB7-A780-44C1-898F-55A7CFBE9B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97" y="4044228"/>
            <a:ext cx="552537" cy="552537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F183F7B1-7F5E-455B-A8E5-CC2FE1BE85E3}"/>
              </a:ext>
            </a:extLst>
          </p:cNvPr>
          <p:cNvSpPr txBox="1"/>
          <p:nvPr/>
        </p:nvSpPr>
        <p:spPr>
          <a:xfrm>
            <a:off x="8573332" y="4051318"/>
            <a:ext cx="24230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default : Age, Sex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Apple SD Gothic Neo"/>
                <a:ea typeface="맑은 고딕" panose="020B0503020000020004" pitchFamily="50" charset="-127"/>
                <a:cs typeface="+mn-cs"/>
              </a:rPr>
              <a:t>selection : ex. Lymphocytes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4" name="그림 113">
            <a:extLst>
              <a:ext uri="{FF2B5EF4-FFF2-40B4-BE49-F238E27FC236}">
                <a16:creationId xmlns:a16="http://schemas.microsoft.com/office/drawing/2014/main" id="{7EEA8645-D745-4FED-8BDD-DE04064FF4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21134" y="4032651"/>
            <a:ext cx="478384" cy="478384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641F67F-E696-4745-B168-C81B7E81EA45}"/>
              </a:ext>
            </a:extLst>
          </p:cNvPr>
          <p:cNvSpPr txBox="1"/>
          <p:nvPr/>
        </p:nvSpPr>
        <p:spPr>
          <a:xfrm>
            <a:off x="7799266" y="3668500"/>
            <a:ext cx="1515569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Variable Selection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116" name="그림 115">
            <a:extLst>
              <a:ext uri="{FF2B5EF4-FFF2-40B4-BE49-F238E27FC236}">
                <a16:creationId xmlns:a16="http://schemas.microsoft.com/office/drawing/2014/main" id="{E7985233-94A8-4CCC-A84B-97100C490BF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biLevel thresh="25000"/>
          </a:blip>
          <a:srcRect l="16838" t="29987" r="16518" b="15267"/>
          <a:stretch/>
        </p:blipFill>
        <p:spPr>
          <a:xfrm>
            <a:off x="7431329" y="3686438"/>
            <a:ext cx="386392" cy="31741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C4977255-8ED3-4AD8-8A59-7F9FFF7FE2B7}"/>
              </a:ext>
            </a:extLst>
          </p:cNvPr>
          <p:cNvSpPr txBox="1"/>
          <p:nvPr/>
        </p:nvSpPr>
        <p:spPr>
          <a:xfrm>
            <a:off x="7827519" y="4849222"/>
            <a:ext cx="2201384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Outcome ; Adverse events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551FB7CA-418C-457C-AC0F-CB6130CE1F4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biLevel thresh="25000"/>
          </a:blip>
          <a:srcRect l="20139" t="34623" r="17625" b="18285"/>
          <a:stretch/>
        </p:blipFill>
        <p:spPr>
          <a:xfrm>
            <a:off x="7445361" y="4871149"/>
            <a:ext cx="404293" cy="30591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9" name="그림 118">
            <a:extLst>
              <a:ext uri="{FF2B5EF4-FFF2-40B4-BE49-F238E27FC236}">
                <a16:creationId xmlns:a16="http://schemas.microsoft.com/office/drawing/2014/main" id="{35ED3CC3-1832-4C39-9894-FF90CAD93D1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0232" y="2073226"/>
            <a:ext cx="424837" cy="42483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210CE13-86A2-4B2A-962C-8375536E7FD1}"/>
              </a:ext>
            </a:extLst>
          </p:cNvPr>
          <p:cNvSpPr txBox="1"/>
          <p:nvPr/>
        </p:nvSpPr>
        <p:spPr>
          <a:xfrm>
            <a:off x="4939926" y="2531684"/>
            <a:ext cx="1456718" cy="54598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CDM </a:t>
            </a:r>
            <a:b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</a:b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selected domain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121" name="그림 120">
            <a:extLst>
              <a:ext uri="{FF2B5EF4-FFF2-40B4-BE49-F238E27FC236}">
                <a16:creationId xmlns:a16="http://schemas.microsoft.com/office/drawing/2014/main" id="{3DF2799E-1C0E-4D32-A406-69EC15FAF9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80941" y="5492743"/>
            <a:ext cx="397933" cy="39793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2" name="사각형: 둥근 모서리 121">
            <a:extLst>
              <a:ext uri="{FF2B5EF4-FFF2-40B4-BE49-F238E27FC236}">
                <a16:creationId xmlns:a16="http://schemas.microsoft.com/office/drawing/2014/main" id="{35B1E30E-9A0E-49B9-BCEF-E858489CD09D}"/>
              </a:ext>
            </a:extLst>
          </p:cNvPr>
          <p:cNvSpPr/>
          <p:nvPr/>
        </p:nvSpPr>
        <p:spPr>
          <a:xfrm>
            <a:off x="4749661" y="5204205"/>
            <a:ext cx="1913945" cy="288000"/>
          </a:xfrm>
          <a:prstGeom prst="roundRect">
            <a:avLst/>
          </a:prstGeom>
          <a:solidFill>
            <a:schemeClr val="bg1"/>
          </a:solidFill>
          <a:ln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concept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0F9B87B-8CB4-42E1-A295-F7FCD8E75E50}"/>
              </a:ext>
            </a:extLst>
          </p:cNvPr>
          <p:cNvSpPr txBox="1"/>
          <p:nvPr/>
        </p:nvSpPr>
        <p:spPr>
          <a:xfrm>
            <a:off x="7451558" y="2535014"/>
            <a:ext cx="1569161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Cohort Definition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3BFE330C-1D5F-4BCE-B013-C5EE24F7707F}"/>
              </a:ext>
            </a:extLst>
          </p:cNvPr>
          <p:cNvCxnSpPr>
            <a:cxnSpLocks/>
            <a:stCxn id="69" idx="3"/>
            <a:endCxn id="9" idx="1"/>
          </p:cNvCxnSpPr>
          <p:nvPr/>
        </p:nvCxnSpPr>
        <p:spPr>
          <a:xfrm flipV="1">
            <a:off x="3725195" y="2663442"/>
            <a:ext cx="1346817" cy="57178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40FFD965-CBAD-443F-B43E-0D3DC09A3488}"/>
              </a:ext>
            </a:extLst>
          </p:cNvPr>
          <p:cNvSpPr/>
          <p:nvPr/>
        </p:nvSpPr>
        <p:spPr>
          <a:xfrm>
            <a:off x="506360" y="1865867"/>
            <a:ext cx="11105535" cy="4456273"/>
          </a:xfrm>
          <a:prstGeom prst="roundRect">
            <a:avLst>
              <a:gd name="adj" fmla="val 4104"/>
            </a:avLst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8B22B61-AE72-4BA7-A228-8B3280024C01}"/>
              </a:ext>
            </a:extLst>
          </p:cNvPr>
          <p:cNvSpPr txBox="1"/>
          <p:nvPr/>
        </p:nvSpPr>
        <p:spPr>
          <a:xfrm>
            <a:off x="1417458" y="1706347"/>
            <a:ext cx="1792599" cy="3059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F0502020204030204"/>
                <a:ea typeface="Malgun Gothic" charset="-127"/>
                <a:cs typeface="Times New Roman" panose="02020603050405020304" pitchFamily="18" charset="0"/>
              </a:rPr>
              <a:t>Multicenter Analysis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F0502020204030204"/>
              <a:ea typeface="Malgun Gothic" charset="-127"/>
              <a:cs typeface="Times New Roman" panose="02020603050405020304" pitchFamily="18" charset="0"/>
            </a:endParaRP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42AAA240-409A-453F-B6F8-D9C39B6CFB7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2356" y="1618922"/>
            <a:ext cx="505948" cy="50594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5DFFA4CE-A2EF-4513-9D6D-8726A0B8C4A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2996" y="2154323"/>
            <a:ext cx="289149" cy="289149"/>
          </a:xfrm>
          <a:prstGeom prst="rect">
            <a:avLst/>
          </a:prstGeom>
        </p:spPr>
      </p:pic>
      <p:cxnSp>
        <p:nvCxnSpPr>
          <p:cNvPr id="129" name="연결선: 꺾임 53">
            <a:extLst>
              <a:ext uri="{FF2B5EF4-FFF2-40B4-BE49-F238E27FC236}">
                <a16:creationId xmlns:a16="http://schemas.microsoft.com/office/drawing/2014/main" id="{44E05223-6970-4468-B258-E49C4E917E5A}"/>
              </a:ext>
            </a:extLst>
          </p:cNvPr>
          <p:cNvCxnSpPr>
            <a:cxnSpLocks/>
            <a:stCxn id="122" idx="3"/>
            <a:endCxn id="105" idx="1"/>
          </p:cNvCxnSpPr>
          <p:nvPr/>
        </p:nvCxnSpPr>
        <p:spPr>
          <a:xfrm flipV="1">
            <a:off x="6663606" y="3115088"/>
            <a:ext cx="600393" cy="22331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ABDAF59A-9C29-49C5-82AC-D94C7A1B81F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034200" y="3977537"/>
            <a:ext cx="643467" cy="64346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3898315-A41E-470B-8450-28AD441B6EE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072012" y="2507099"/>
            <a:ext cx="312686" cy="3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98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3"/>
          <p:cNvSpPr/>
          <p:nvPr/>
        </p:nvSpPr>
        <p:spPr>
          <a:xfrm>
            <a:off x="202320" y="147379"/>
            <a:ext cx="11869518" cy="64487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 anchor="t">
            <a:spAutoFit/>
          </a:bodyPr>
          <a:lstStyle/>
          <a:p>
            <a:r>
              <a:rPr lang="en-US" altLang="ko-KR" sz="3600" b="1"/>
              <a:t>3.</a:t>
            </a:r>
            <a:r>
              <a:rPr lang="ko-KR" altLang="en-US" sz="3600" b="1"/>
              <a:t>인공지능 알고리즘 기반 합성 데이터 생산 및 공유</a:t>
            </a:r>
            <a:endParaRPr lang="en-US" sz="3600" b="0" strike="noStrike" spc="-1">
              <a:latin typeface="Noto Sans CJK KR"/>
            </a:endParaRPr>
          </a:p>
        </p:txBody>
      </p:sp>
      <p:sp>
        <p:nvSpPr>
          <p:cNvPr id="34" name="CustomShape 4">
            <a:extLst>
              <a:ext uri="{FF2B5EF4-FFF2-40B4-BE49-F238E27FC236}">
                <a16:creationId xmlns:a16="http://schemas.microsoft.com/office/drawing/2014/main" id="{CA6061EF-CE2A-4093-9956-CCFEBC389BF3}"/>
              </a:ext>
            </a:extLst>
          </p:cNvPr>
          <p:cNvSpPr/>
          <p:nvPr/>
        </p:nvSpPr>
        <p:spPr>
          <a:xfrm>
            <a:off x="1648569" y="1606229"/>
            <a:ext cx="4269944" cy="3680796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50" b="1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Differential Privacy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950" b="1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950" b="1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0E950D1-622D-401F-980F-F5B8B47B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328" y="2362597"/>
            <a:ext cx="3612897" cy="867095"/>
          </a:xfrm>
          <a:prstGeom prst="rect">
            <a:avLst/>
          </a:prstGeom>
        </p:spPr>
      </p:pic>
      <p:sp>
        <p:nvSpPr>
          <p:cNvPr id="36" name="CustomShape 4">
            <a:extLst>
              <a:ext uri="{FF2B5EF4-FFF2-40B4-BE49-F238E27FC236}">
                <a16:creationId xmlns:a16="http://schemas.microsoft.com/office/drawing/2014/main" id="{7BF8BDE7-F36B-4AD1-B18F-7ECBAD9AA50B}"/>
              </a:ext>
            </a:extLst>
          </p:cNvPr>
          <p:cNvSpPr/>
          <p:nvPr/>
        </p:nvSpPr>
        <p:spPr>
          <a:xfrm>
            <a:off x="6171889" y="1606229"/>
            <a:ext cx="4540109" cy="3680796"/>
          </a:xfrm>
          <a:prstGeom prst="rect">
            <a:avLst/>
          </a:prstGeom>
          <a:noFill/>
          <a:ln w="0">
            <a:noFill/>
          </a:ln>
          <a:effectLst/>
        </p:spPr>
        <p:txBody>
          <a:bodyPr lIns="73125" tIns="36563" rIns="73125" bIns="36563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950" b="1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Previous Studies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950" b="1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232172" marR="0" lvl="0" indent="-232172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232172" marR="0" lvl="0" indent="-232172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38" b="0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  <a:p>
            <a:pPr marL="232172" marR="0" lvl="0" indent="-232172" defTabSz="91440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38" b="0" i="0" u="none" strike="noStrike" kern="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oto Sans CJK KR"/>
                <a:ea typeface="+mn-ea"/>
                <a:cs typeface="+mn-cs"/>
                <a:sym typeface="Arial"/>
              </a:rPr>
              <a:t>Local Differential Privacy in multivariate clinical data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25" b="1" i="0" u="none" strike="noStrike" kern="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oto Sans CJK KR"/>
              <a:ea typeface="+mn-ea"/>
              <a:cs typeface="+mn-cs"/>
              <a:sym typeface="Arial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D5284603-3D3A-40B5-8763-770CC7246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447" y="3582976"/>
            <a:ext cx="2657166" cy="1342057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9D0C091-C4EF-43FF-A7D3-AA863B654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484" y="2290638"/>
            <a:ext cx="1819552" cy="130533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AEE221DB-2F0D-4033-895E-279D737BB0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6630" y="2270230"/>
            <a:ext cx="1896843" cy="1346147"/>
          </a:xfrm>
          <a:prstGeom prst="rect">
            <a:avLst/>
          </a:prstGeom>
        </p:spPr>
      </p:pic>
      <p:pic>
        <p:nvPicPr>
          <p:cNvPr id="40" name="Picture 1">
            <a:extLst>
              <a:ext uri="{FF2B5EF4-FFF2-40B4-BE49-F238E27FC236}">
                <a16:creationId xmlns:a16="http://schemas.microsoft.com/office/drawing/2014/main" id="{007AA54A-43E2-4649-BD0C-53A0BA1BB00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443" t="20201" r="16093" b="4232"/>
          <a:stretch>
            <a:fillRect/>
          </a:stretch>
        </p:blipFill>
        <p:spPr>
          <a:xfrm>
            <a:off x="4605846" y="3057365"/>
            <a:ext cx="1376671" cy="2264497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50912D89-07A6-4F45-A80F-501BA0A579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1944" y="3803688"/>
            <a:ext cx="1569515" cy="1370606"/>
          </a:xfrm>
          <a:prstGeom prst="rect">
            <a:avLst/>
          </a:prstGeom>
        </p:spPr>
      </p:pic>
      <p:pic>
        <p:nvPicPr>
          <p:cNvPr id="42" name="그래픽 41">
            <a:extLst>
              <a:ext uri="{FF2B5EF4-FFF2-40B4-BE49-F238E27FC236}">
                <a16:creationId xmlns:a16="http://schemas.microsoft.com/office/drawing/2014/main" id="{5C2C849D-544C-460E-B3A6-6AA206D287D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19484" y="3790269"/>
            <a:ext cx="1957995" cy="13053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64D15C-A8A8-451A-82CE-B117D4A46B6E}"/>
              </a:ext>
            </a:extLst>
          </p:cNvPr>
          <p:cNvSpPr txBox="1"/>
          <p:nvPr/>
        </p:nvSpPr>
        <p:spPr>
          <a:xfrm>
            <a:off x="2448544" y="5566280"/>
            <a:ext cx="6949678" cy="542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buClr>
                <a:srgbClr val="000000"/>
              </a:buClr>
              <a:buFont typeface="Arial"/>
              <a:buNone/>
            </a:pPr>
            <a:r>
              <a:rPr lang="en-US" altLang="ko-KR" sz="975" kern="0">
                <a:solidFill>
                  <a:srgbClr val="212121"/>
                </a:solidFill>
                <a:latin typeface="BlinkMacSystemFont"/>
                <a:cs typeface="Arial"/>
                <a:sym typeface="Arial"/>
              </a:rPr>
              <a:t>Sung M, Cha D, Park YR. Local Differential Privacy in the Medical Domain to Protect Sensitive Information: Algorithm Development and Real-World Validation. JMIR Med Inform. 2021 Nov 8;9(11):e26914. </a:t>
            </a:r>
            <a:r>
              <a:rPr lang="en-US" altLang="ko-KR" sz="975" kern="0" err="1">
                <a:solidFill>
                  <a:srgbClr val="212121"/>
                </a:solidFill>
                <a:latin typeface="BlinkMacSystemFont"/>
                <a:cs typeface="Arial"/>
                <a:sym typeface="Arial"/>
              </a:rPr>
              <a:t>doi</a:t>
            </a:r>
            <a:r>
              <a:rPr lang="en-US" altLang="ko-KR" sz="975" kern="0">
                <a:solidFill>
                  <a:srgbClr val="212121"/>
                </a:solidFill>
                <a:latin typeface="BlinkMacSystemFont"/>
                <a:cs typeface="Arial"/>
                <a:sym typeface="Arial"/>
              </a:rPr>
              <a:t>: 10.2196/26914. PMID: 34747711; PMCID: PMC8663640.</a:t>
            </a:r>
            <a:endParaRPr lang="en-US" altLang="ko-KR" sz="975" kern="0" spc="-1">
              <a:solidFill>
                <a:srgbClr val="000000"/>
              </a:solidFill>
              <a:latin typeface="Noto Sans CJK KR"/>
              <a:cs typeface="Arial"/>
              <a:sym typeface="Arial"/>
            </a:endParaRPr>
          </a:p>
          <a:p>
            <a:pPr latinLnBrk="0">
              <a:buClr>
                <a:srgbClr val="000000"/>
              </a:buClr>
              <a:buFont typeface="Arial"/>
              <a:buNone/>
            </a:pPr>
            <a:endParaRPr lang="ko-KR" altLang="en-US" sz="975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FE3E5A-ECD1-4C57-8759-727381B77E2A}"/>
              </a:ext>
            </a:extLst>
          </p:cNvPr>
          <p:cNvSpPr txBox="1"/>
          <p:nvPr/>
        </p:nvSpPr>
        <p:spPr>
          <a:xfrm>
            <a:off x="7494164" y="3525639"/>
            <a:ext cx="139217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altLang="ko-KR" sz="89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Continuous variables</a:t>
            </a:r>
            <a:endParaRPr lang="ko-KR" altLang="en-US" sz="89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E84F0D-682D-403E-B98D-9D5600C8C2ED}"/>
              </a:ext>
            </a:extLst>
          </p:cNvPr>
          <p:cNvSpPr txBox="1"/>
          <p:nvPr/>
        </p:nvSpPr>
        <p:spPr>
          <a:xfrm>
            <a:off x="7494164" y="5063721"/>
            <a:ext cx="1392174" cy="229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buClr>
                <a:srgbClr val="000000"/>
              </a:buClr>
              <a:buFont typeface="Arial"/>
              <a:buNone/>
            </a:pPr>
            <a:r>
              <a:rPr lang="en-US" altLang="ko-KR" sz="894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discrete variables</a:t>
            </a:r>
            <a:endParaRPr lang="ko-KR" altLang="en-US" sz="894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A7C889-7CD2-4702-B3DF-90BA7310640D}"/>
              </a:ext>
            </a:extLst>
          </p:cNvPr>
          <p:cNvSpPr txBox="1"/>
          <p:nvPr/>
        </p:nvSpPr>
        <p:spPr>
          <a:xfrm>
            <a:off x="1349323" y="1231483"/>
            <a:ext cx="1008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분산 학습과 </a:t>
            </a:r>
            <a:r>
              <a:rPr lang="ko-KR" altLang="en-US" b="1" kern="0" err="1">
                <a:solidFill>
                  <a:srgbClr val="000000"/>
                </a:solidFill>
                <a:cs typeface="Arial"/>
                <a:sym typeface="Arial"/>
              </a:rPr>
              <a:t>차등프라이버시</a:t>
            </a:r>
            <a:r>
              <a:rPr lang="ko-KR" altLang="en-US" b="1" kern="0">
                <a:solidFill>
                  <a:srgbClr val="000000"/>
                </a:solidFill>
                <a:cs typeface="Arial"/>
                <a:sym typeface="Arial"/>
              </a:rPr>
              <a:t> 방법론을 연계한 합성 데이터 생성 알고리즘 개발</a:t>
            </a:r>
            <a:endParaRPr lang="en-US" altLang="ko-KR" b="1" kern="0">
              <a:solidFill>
                <a:srgbClr val="000000"/>
              </a:solidFill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6879" y="347872"/>
            <a:ext cx="10515600" cy="454384"/>
          </a:xfrm>
        </p:spPr>
        <p:txBody>
          <a:bodyPr>
            <a:noAutofit/>
          </a:bodyPr>
          <a:lstStyle/>
          <a:p>
            <a:r>
              <a:rPr lang="en-US" altLang="ko-KR" sz="3000" b="1"/>
              <a:t>4. </a:t>
            </a:r>
            <a:r>
              <a:rPr lang="ko-KR" altLang="en-US" sz="3000" b="1"/>
              <a:t>국내외 </a:t>
            </a:r>
            <a:r>
              <a:rPr lang="ko-KR" altLang="en-US" sz="3000" b="1" err="1"/>
              <a:t>다기관</a:t>
            </a:r>
            <a:r>
              <a:rPr lang="ko-KR" altLang="en-US" sz="3000" b="1"/>
              <a:t> 실마리 탐지 및 인공지능 알고리즘 성능 및 유용성 검증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C6C4609-A62A-4F15-80F4-9935DB120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5675" y="32543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그림 7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F15EA3AA-97C6-4E4F-B98C-A45FE635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874" y="1257466"/>
            <a:ext cx="9338986" cy="5252662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AA47CE30-405F-4782-9AD4-DEF7CEC60674}"/>
              </a:ext>
            </a:extLst>
          </p:cNvPr>
          <p:cNvSpPr/>
          <p:nvPr/>
        </p:nvSpPr>
        <p:spPr>
          <a:xfrm>
            <a:off x="6032121" y="3513350"/>
            <a:ext cx="4800600" cy="1395046"/>
          </a:xfrm>
          <a:prstGeom prst="round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17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D7DA1-DE30-49CA-8703-73E404E4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연구대상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A2874-F8D1-4346-AA9C-95CEA8DA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1600" dirty="0"/>
              <a:t>각 기관 별 </a:t>
            </a:r>
            <a:r>
              <a:rPr lang="en-US" altLang="ko-KR" sz="1600" dirty="0"/>
              <a:t>EHR</a:t>
            </a:r>
            <a:r>
              <a:rPr lang="ko-KR" altLang="en-US" sz="1600" dirty="0"/>
              <a:t>을 </a:t>
            </a:r>
            <a:r>
              <a:rPr lang="en-US" altLang="ko-KR" sz="1600" dirty="0"/>
              <a:t>CDM(Common Data Model)</a:t>
            </a:r>
            <a:r>
              <a:rPr lang="ko-KR" altLang="en-US" sz="1600" dirty="0"/>
              <a:t>으로 변환된 데이터 </a:t>
            </a:r>
            <a:endParaRPr lang="en-US" altLang="ko-KR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신촌세브란스병원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 err="1"/>
              <a:t>강남세브란스병원</a:t>
            </a:r>
            <a:r>
              <a:rPr lang="ko-KR" altLang="en-US" sz="1400" dirty="0"/>
              <a:t> </a:t>
            </a:r>
            <a:r>
              <a:rPr lang="en-US" altLang="ko-KR" sz="1400" dirty="0"/>
              <a:t>/ </a:t>
            </a:r>
            <a:r>
              <a:rPr lang="ko-KR" altLang="en-US" sz="1400" dirty="0"/>
              <a:t>건양대학교병원</a:t>
            </a:r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검증기관</a:t>
            </a:r>
            <a:endParaRPr lang="en-US" altLang="ko-KR" sz="1600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강동성심병원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국립암센터</a:t>
            </a:r>
            <a:r>
              <a:rPr lang="en-US" altLang="ko-KR" sz="1400" dirty="0"/>
              <a:t>, </a:t>
            </a:r>
            <a:r>
              <a:rPr lang="ko-KR" altLang="en-US" sz="1400" dirty="0"/>
              <a:t>서울대병원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분당서울대</a:t>
            </a:r>
            <a:r>
              <a:rPr lang="ko-KR" altLang="en-US" sz="1400" dirty="0"/>
              <a:t> 병원</a:t>
            </a:r>
            <a:r>
              <a:rPr lang="en-US" altLang="ko-KR" sz="1400" dirty="0"/>
              <a:t>, </a:t>
            </a:r>
            <a:r>
              <a:rPr lang="ko-KR" altLang="en-US" sz="1400" dirty="0"/>
              <a:t>아주대병원</a:t>
            </a:r>
            <a:r>
              <a:rPr lang="en-US" altLang="ko-KR" sz="1400" dirty="0"/>
              <a:t>, </a:t>
            </a:r>
            <a:r>
              <a:rPr lang="ko-KR" altLang="en-US" sz="1400" dirty="0"/>
              <a:t>충북대병원</a:t>
            </a:r>
            <a:r>
              <a:rPr lang="en-US" altLang="ko-KR" sz="1400" dirty="0"/>
              <a:t>,</a:t>
            </a:r>
            <a:r>
              <a:rPr lang="ko-KR" altLang="en-US" sz="1400" dirty="0"/>
              <a:t> 한양대병원</a:t>
            </a:r>
            <a:r>
              <a:rPr lang="en-US" altLang="ko-KR" sz="1400" dirty="0"/>
              <a:t>, UCSD</a:t>
            </a:r>
            <a:br>
              <a:rPr lang="en-US" altLang="ko-KR" sz="1400" dirty="0"/>
            </a:br>
            <a:r>
              <a:rPr lang="en-US" altLang="ko-KR" sz="1400" dirty="0"/>
              <a:t>(</a:t>
            </a:r>
            <a:r>
              <a:rPr lang="ko-KR" altLang="en-US" sz="1400" dirty="0"/>
              <a:t>상황에 따라 연구자유지대에 포함된 병원으로 변경될 수 있음</a:t>
            </a:r>
            <a:r>
              <a:rPr lang="en-US" altLang="ko-KR" sz="1400" dirty="0"/>
              <a:t>.)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선정기준</a:t>
            </a:r>
            <a:endParaRPr lang="en-US" altLang="ko-KR" sz="16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신독성</a:t>
            </a:r>
            <a:r>
              <a:rPr lang="ko-KR" altLang="en-US" sz="1400" dirty="0"/>
              <a:t> 부작용 예측</a:t>
            </a:r>
            <a:r>
              <a:rPr lang="en-US" altLang="ko-KR" sz="1400" dirty="0"/>
              <a:t>) meloxicam or celecoxib </a:t>
            </a:r>
            <a:r>
              <a:rPr lang="ko-KR" altLang="en-US" sz="1400" dirty="0"/>
              <a:t>복용 환자</a:t>
            </a:r>
            <a:endParaRPr lang="en-US" altLang="ko-KR" sz="1400" dirty="0"/>
          </a:p>
          <a:p>
            <a:pPr lvl="1"/>
            <a:r>
              <a:rPr lang="en-US" altLang="ko-KR" sz="1400" dirty="0"/>
              <a:t>(</a:t>
            </a:r>
            <a:r>
              <a:rPr lang="ko-KR" altLang="en-US" sz="1400" dirty="0" err="1"/>
              <a:t>간독성</a:t>
            </a:r>
            <a:r>
              <a:rPr lang="ko-KR" altLang="en-US" sz="1400" dirty="0"/>
              <a:t> 부작용 예측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valproic acid or lamotrigine</a:t>
            </a:r>
            <a:r>
              <a:rPr lang="ko-KR" altLang="en-US" sz="1400" dirty="0"/>
              <a:t> 복용 환자</a:t>
            </a:r>
            <a:endParaRPr lang="en-US" altLang="ko-KR" sz="1400" dirty="0"/>
          </a:p>
          <a:p>
            <a:pPr lvl="1"/>
            <a:r>
              <a:rPr lang="en-US" altLang="ko-KR" sz="1400" dirty="0"/>
              <a:t>Index date </a:t>
            </a:r>
            <a:r>
              <a:rPr lang="ko-KR" altLang="en-US" sz="1400" dirty="0"/>
              <a:t>기준으로 </a:t>
            </a:r>
            <a:r>
              <a:rPr lang="en-US" altLang="ko-KR" sz="1400" dirty="0"/>
              <a:t>60</a:t>
            </a:r>
            <a:r>
              <a:rPr lang="ko-KR" altLang="en-US" sz="1400" dirty="0"/>
              <a:t>일 간의 관찰기간을 가지는 환자</a:t>
            </a:r>
            <a:r>
              <a:rPr lang="en-US" altLang="ko-KR" sz="1400" dirty="0"/>
              <a:t>.</a:t>
            </a:r>
          </a:p>
          <a:p>
            <a:pPr lvl="1"/>
            <a:endParaRPr lang="en-US" altLang="ko-KR" sz="1400" dirty="0"/>
          </a:p>
          <a:p>
            <a:r>
              <a:rPr lang="ko-KR" altLang="en-US" sz="1600" dirty="0"/>
              <a:t>제외기준 </a:t>
            </a:r>
            <a:endParaRPr lang="en-US" altLang="ko-KR" sz="1600" dirty="0"/>
          </a:p>
          <a:p>
            <a:pPr lvl="1"/>
            <a:r>
              <a:rPr lang="en-US" altLang="ko-KR" sz="1400" dirty="0"/>
              <a:t>60</a:t>
            </a:r>
            <a:r>
              <a:rPr lang="ko-KR" altLang="en-US" sz="1400" dirty="0"/>
              <a:t>일</a:t>
            </a:r>
            <a:r>
              <a:rPr lang="en-US" altLang="ko-KR" sz="1400" dirty="0"/>
              <a:t>~0</a:t>
            </a:r>
            <a:r>
              <a:rPr lang="ko-KR" altLang="en-US" sz="1400" dirty="0"/>
              <a:t>일 이전 </a:t>
            </a:r>
            <a:r>
              <a:rPr lang="en-US" altLang="ko-KR" sz="1400" dirty="0"/>
              <a:t>Lab test </a:t>
            </a:r>
            <a:r>
              <a:rPr lang="ko-KR" altLang="en-US" sz="1400" dirty="0"/>
              <a:t>기록이 </a:t>
            </a:r>
            <a:r>
              <a:rPr lang="en-US" altLang="ko-KR" sz="1400" dirty="0"/>
              <a:t>2</a:t>
            </a:r>
            <a:r>
              <a:rPr lang="ko-KR" altLang="en-US" sz="1400" dirty="0"/>
              <a:t>번 미만 측정 된 환자 </a:t>
            </a:r>
            <a:endParaRPr lang="en-US" altLang="ko-KR" sz="1400" dirty="0"/>
          </a:p>
          <a:p>
            <a:pPr lvl="1"/>
            <a:r>
              <a:rPr lang="ko-KR" altLang="en-US" sz="1400" dirty="0"/>
              <a:t>60일~0일 이전 </a:t>
            </a:r>
            <a:r>
              <a:rPr lang="ko-KR" altLang="en-US" sz="1400" dirty="0" err="1"/>
              <a:t>Lab</a:t>
            </a:r>
            <a:r>
              <a:rPr lang="ko-KR" altLang="en-US" sz="1400" dirty="0"/>
              <a:t> </a:t>
            </a:r>
            <a:r>
              <a:rPr lang="en-US" altLang="ko-KR" sz="1400" dirty="0"/>
              <a:t>test value</a:t>
            </a:r>
            <a:r>
              <a:rPr lang="ko-KR" altLang="en-US" sz="1400" dirty="0"/>
              <a:t>가 정상 범위를 벗어난 환자</a:t>
            </a:r>
            <a:endParaRPr lang="en-US" altLang="ko-KR" sz="1400" dirty="0"/>
          </a:p>
          <a:p>
            <a:pPr marL="457200" lvl="1" indent="0">
              <a:buNone/>
            </a:pPr>
            <a:endParaRPr lang="ko-KR" altLang="en-US" sz="1400" dirty="0"/>
          </a:p>
          <a:p>
            <a:pPr lvl="1"/>
            <a:endParaRPr lang="en-US" altLang="ko-KR" sz="1400" dirty="0"/>
          </a:p>
          <a:p>
            <a:endParaRPr lang="ko-KR" altLang="en-US" sz="1600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0EB5968-B158-4790-AAE1-C59CE88AFCF1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1638587"/>
          <a:ext cx="10654145" cy="777967"/>
        </p:xfrm>
        <a:graphic>
          <a:graphicData uri="http://schemas.openxmlformats.org/drawingml/2006/table">
            <a:tbl>
              <a:tblPr/>
              <a:tblGrid>
                <a:gridCol w="2227119">
                  <a:extLst>
                    <a:ext uri="{9D8B030D-6E8A-4147-A177-3AD203B41FA5}">
                      <a16:colId xmlns:a16="http://schemas.microsoft.com/office/drawing/2014/main" val="830705838"/>
                    </a:ext>
                  </a:extLst>
                </a:gridCol>
                <a:gridCol w="2867891">
                  <a:extLst>
                    <a:ext uri="{9D8B030D-6E8A-4147-A177-3AD203B41FA5}">
                      <a16:colId xmlns:a16="http://schemas.microsoft.com/office/drawing/2014/main" val="3846823523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80745873"/>
                    </a:ext>
                  </a:extLst>
                </a:gridCol>
                <a:gridCol w="2815935">
                  <a:extLst>
                    <a:ext uri="{9D8B030D-6E8A-4147-A177-3AD203B41FA5}">
                      <a16:colId xmlns:a16="http://schemas.microsoft.com/office/drawing/2014/main" val="3670745673"/>
                    </a:ext>
                  </a:extLst>
                </a:gridCol>
              </a:tblGrid>
              <a:tr h="2706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신촌세브란스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(2003.01.01-2021.07.31)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강남세브란스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(2003.01.01-2021.07.31)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건양대병원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2012.01.01-2020.12.31)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0472401"/>
                  </a:ext>
                </a:extLst>
              </a:tr>
              <a:tr h="304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총 환자 수 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3,542,309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1,615,207</a:t>
                      </a: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-</a:t>
                      </a:r>
                      <a:endParaRPr lang="ko-KR" altLang="en-US" sz="10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923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8626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D7C75A-F7FE-4D3B-BDE6-830D710F9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Outcome definition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0D789CE-9462-4CDC-BF80-86D7D7399511}"/>
              </a:ext>
            </a:extLst>
          </p:cNvPr>
          <p:cNvGrpSpPr/>
          <p:nvPr/>
        </p:nvGrpSpPr>
        <p:grpSpPr>
          <a:xfrm>
            <a:off x="1891295" y="923965"/>
            <a:ext cx="9553572" cy="2294788"/>
            <a:chOff x="1743513" y="1161925"/>
            <a:chExt cx="9553572" cy="2280349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C2C03B8-DE8D-4882-8453-3CD87C51A0FA}"/>
                </a:ext>
              </a:extLst>
            </p:cNvPr>
            <p:cNvGrpSpPr/>
            <p:nvPr/>
          </p:nvGrpSpPr>
          <p:grpSpPr>
            <a:xfrm>
              <a:off x="1743513" y="1528314"/>
              <a:ext cx="7425141" cy="1440339"/>
              <a:chOff x="1854414" y="2425166"/>
              <a:chExt cx="9138635" cy="1772724"/>
            </a:xfrm>
          </p:grpSpPr>
          <p:cxnSp>
            <p:nvCxnSpPr>
              <p:cNvPr id="17" name="Straight Arrow Connector 17">
                <a:extLst>
                  <a:ext uri="{FF2B5EF4-FFF2-40B4-BE49-F238E27FC236}">
                    <a16:creationId xmlns:a16="http://schemas.microsoft.com/office/drawing/2014/main" id="{2E4B711A-CCF3-4245-89C5-F30DBFF2C2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5687" y="2918483"/>
                <a:ext cx="900736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74">
                <a:extLst>
                  <a:ext uri="{FF2B5EF4-FFF2-40B4-BE49-F238E27FC236}">
                    <a16:creationId xmlns:a16="http://schemas.microsoft.com/office/drawing/2014/main" id="{95B6EDA8-A482-46CF-9584-61039943E9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01277" y="2425166"/>
                <a:ext cx="0" cy="702658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DE674A-B895-4547-88F7-DF3232430A25}"/>
                  </a:ext>
                </a:extLst>
              </p:cNvPr>
              <p:cNvSpPr txBox="1"/>
              <p:nvPr/>
            </p:nvSpPr>
            <p:spPr>
              <a:xfrm>
                <a:off x="5680919" y="3165765"/>
                <a:ext cx="1062642" cy="3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38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ko-KR" sz="1138" b="0" i="0" u="none" strike="noStrike" kern="1200" cap="none" spc="0" normalizeH="0" baseline="-2500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0A5081-E30D-48AD-AEAE-994DF1AA006C}"/>
                  </a:ext>
                </a:extLst>
              </p:cNvPr>
              <p:cNvSpPr txBox="1"/>
              <p:nvPr/>
            </p:nvSpPr>
            <p:spPr>
              <a:xfrm>
                <a:off x="1854414" y="3154749"/>
                <a:ext cx="1062642" cy="329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38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T</a:t>
                </a:r>
                <a:r>
                  <a:rPr kumimoji="0" lang="en-US" altLang="ko-KR" sz="1138" b="0" i="0" u="none" strike="noStrike" kern="1200" cap="none" spc="0" normalizeH="0" baseline="-25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0</a:t>
                </a:r>
                <a:r>
                  <a:rPr kumimoji="0" lang="en-US" altLang="ko-KR" sz="1138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- 60</a:t>
                </a:r>
                <a:endParaRPr kumimoji="0" lang="en-US" altLang="ko-KR" sz="1138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직선 연결선 74">
                <a:extLst>
                  <a:ext uri="{FF2B5EF4-FFF2-40B4-BE49-F238E27FC236}">
                    <a16:creationId xmlns:a16="http://schemas.microsoft.com/office/drawing/2014/main" id="{98E34178-7319-4A6C-AB0D-9B88470DCF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5735" y="2638168"/>
                <a:ext cx="2" cy="516581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왼쪽 중괄호[L] 12">
                <a:extLst>
                  <a:ext uri="{FF2B5EF4-FFF2-40B4-BE49-F238E27FC236}">
                    <a16:creationId xmlns:a16="http://schemas.microsoft.com/office/drawing/2014/main" id="{C8EDD509-67E2-4DC6-A852-6E5147B0BBF6}"/>
                  </a:ext>
                </a:extLst>
              </p:cNvPr>
              <p:cNvSpPr/>
              <p:nvPr/>
            </p:nvSpPr>
            <p:spPr>
              <a:xfrm rot="16200000">
                <a:off x="4162210" y="1660165"/>
                <a:ext cx="189502" cy="3742446"/>
              </a:xfrm>
              <a:prstGeom prst="lef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ore-KR" altLang="en-US" sz="11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F2F84DF-3226-4BC0-9069-58F51CEBE4E1}"/>
                  </a:ext>
                </a:extLst>
              </p:cNvPr>
              <p:cNvSpPr txBox="1"/>
              <p:nvPr/>
            </p:nvSpPr>
            <p:spPr>
              <a:xfrm>
                <a:off x="3515059" y="3714919"/>
                <a:ext cx="1875911" cy="48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+mn-cs"/>
                  </a:rPr>
                  <a:t>Observation period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ore-KR" sz="975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+mn-ea"/>
                    <a:cs typeface="+mn-cs"/>
                  </a:rPr>
                  <a:t>(for baseline info)</a:t>
                </a:r>
                <a:endParaRPr kumimoji="1" lang="ko-Kore-KR" alt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380E8F7B-D17D-44E3-B90B-8C7C35DCC87F}"/>
                </a:ext>
              </a:extLst>
            </p:cNvPr>
            <p:cNvGrpSpPr/>
            <p:nvPr/>
          </p:nvGrpSpPr>
          <p:grpSpPr>
            <a:xfrm>
              <a:off x="5690550" y="1641752"/>
              <a:ext cx="3031680" cy="1465740"/>
              <a:chOff x="7447151" y="2746929"/>
              <a:chExt cx="3731722" cy="1002655"/>
            </a:xfrm>
          </p:grpSpPr>
          <p:cxnSp>
            <p:nvCxnSpPr>
              <p:cNvPr id="15" name="직선 연결선 74">
                <a:extLst>
                  <a:ext uri="{FF2B5EF4-FFF2-40B4-BE49-F238E27FC236}">
                    <a16:creationId xmlns:a16="http://schemas.microsoft.com/office/drawing/2014/main" id="{BF881DBB-1C2F-43CE-90DF-AB4A642BAA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3076" y="2746929"/>
                <a:ext cx="0" cy="800166"/>
              </a:xfrm>
              <a:prstGeom prst="line">
                <a:avLst/>
              </a:prstGeom>
              <a:ln w="28575" cap="flat" cmpd="sng" algn="ctr">
                <a:solidFill>
                  <a:schemeClr val="accent2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5886AA5-26A7-4029-B6F7-941D4F53F5EC}"/>
                  </a:ext>
                </a:extLst>
              </p:cNvPr>
              <p:cNvSpPr/>
              <p:nvPr/>
            </p:nvSpPr>
            <p:spPr>
              <a:xfrm>
                <a:off x="7447151" y="3583786"/>
                <a:ext cx="3731722" cy="165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7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event = </a:t>
                </a:r>
                <a:r>
                  <a:rPr kumimoji="1" lang="ko-KR" altLang="en-US" sz="975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간독성</a:t>
                </a:r>
                <a:r>
                  <a:rPr kumimoji="1" lang="en-US" altLang="ko-KR" sz="97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/</a:t>
                </a:r>
                <a:r>
                  <a:rPr kumimoji="1" lang="ko-KR" altLang="en-US" sz="975" b="1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신독성</a:t>
                </a:r>
                <a:r>
                  <a:rPr kumimoji="1" lang="ko-KR" altLang="en-US" sz="97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관련 </a:t>
                </a:r>
                <a:r>
                  <a:rPr kumimoji="1" lang="en-US" altLang="ko-KR" sz="975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lab abnormal range </a:t>
                </a:r>
                <a:endParaRPr kumimoji="0" lang="ko-Kore-KR" altLang="en-US" sz="975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2B459E-AD3C-4DBB-9717-ED878AEBB6DA}"/>
                </a:ext>
              </a:extLst>
            </p:cNvPr>
            <p:cNvSpPr txBox="1"/>
            <p:nvPr/>
          </p:nvSpPr>
          <p:spPr>
            <a:xfrm>
              <a:off x="2440097" y="2948192"/>
              <a:ext cx="2412451" cy="242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9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&amp; </a:t>
              </a:r>
              <a:r>
                <a:rPr kumimoji="1" lang="ko-KR" altLang="en-US" sz="975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간독성</a:t>
              </a:r>
              <a:r>
                <a:rPr kumimoji="1" lang="en-US" altLang="ko-KR" sz="9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1" lang="ko-KR" altLang="en-US" sz="975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신독성</a:t>
              </a:r>
              <a:r>
                <a:rPr kumimoji="1" lang="ko-KR" altLang="en-US" sz="9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 관련 </a:t>
              </a:r>
              <a:r>
                <a:rPr kumimoji="1" lang="en-US" altLang="ko-KR" sz="975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lab normal range </a:t>
              </a:r>
              <a:endParaRPr kumimoji="1" lang="ko-Kore-KR" altLang="en-US" sz="9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endParaRPr>
            </a:p>
          </p:txBody>
        </p:sp>
        <p:cxnSp>
          <p:nvCxnSpPr>
            <p:cNvPr id="10" name="Straight Arrow Connector 17">
              <a:extLst>
                <a:ext uri="{FF2B5EF4-FFF2-40B4-BE49-F238E27FC236}">
                  <a16:creationId xmlns:a16="http://schemas.microsoft.com/office/drawing/2014/main" id="{8BD34F65-F644-4BE9-8712-6E16A16729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6207" y="1677982"/>
              <a:ext cx="3202276" cy="157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5233D5-BE43-4D3B-828A-5282FF2AEFAF}"/>
                </a:ext>
              </a:extLst>
            </p:cNvPr>
            <p:cNvSpPr txBox="1"/>
            <p:nvPr/>
          </p:nvSpPr>
          <p:spPr>
            <a:xfrm>
              <a:off x="7879094" y="2083354"/>
              <a:ext cx="1278778" cy="267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T</a:t>
              </a:r>
              <a:r>
                <a:rPr kumimoji="0" lang="en-US" altLang="ko-KR" sz="1138" b="0" i="0" u="none" strike="noStrike" kern="1200" cap="none" spc="0" normalizeH="0" baseline="-2500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r>
                <a:rPr kumimoji="0" lang="en-US" altLang="ko-KR" sz="1138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+ 60</a:t>
              </a:r>
              <a:endParaRPr kumimoji="0" lang="en-US" altLang="ko-KR" sz="1138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415FCE-E431-40E2-9FFE-507F226CA5A3}"/>
                </a:ext>
              </a:extLst>
            </p:cNvPr>
            <p:cNvSpPr txBox="1"/>
            <p:nvPr/>
          </p:nvSpPr>
          <p:spPr>
            <a:xfrm>
              <a:off x="5132389" y="3176511"/>
              <a:ext cx="6164696" cy="2657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T</a:t>
              </a:r>
              <a:r>
                <a:rPr kumimoji="0" lang="en-US" altLang="ko-KR" sz="1138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0</a:t>
              </a:r>
              <a:r>
                <a:rPr kumimoji="0" lang="en-US" altLang="ko-KR" sz="11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: index date 	= 1</a:t>
              </a:r>
              <a:r>
                <a:rPr kumimoji="0" lang="en-US" altLang="ko-KR" sz="1138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st</a:t>
              </a:r>
              <a:r>
                <a:rPr kumimoji="0" lang="en-US" altLang="ko-KR" sz="11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prescription date of TARGET DRUG = min(</a:t>
              </a:r>
              <a:r>
                <a:rPr kumimoji="0" lang="en-US" altLang="ko-KR" sz="11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drug_exposure_start_date</a:t>
              </a:r>
              <a:r>
                <a:rPr kumimoji="0" lang="en-US" altLang="ko-KR" sz="11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) in CDM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DF0BCC6-BAF9-4B4E-8437-CA9B4644C602}"/>
                </a:ext>
              </a:extLst>
            </p:cNvPr>
            <p:cNvSpPr/>
            <p:nvPr/>
          </p:nvSpPr>
          <p:spPr>
            <a:xfrm>
              <a:off x="4778238" y="1161925"/>
              <a:ext cx="1075937" cy="2657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38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Drug </a:t>
              </a:r>
              <a:r>
                <a:rPr kumimoji="0" lang="en-US" altLang="ko-KR" sz="1138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Exporsue</a:t>
              </a:r>
              <a:endParaRPr kumimoji="0" lang="ko-KR" altLang="en-US" sz="1138" b="0" i="0" u="none" strike="noStrike" kern="1200" cap="none" spc="0" normalizeH="0" baseline="0" noProof="0" dirty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왼쪽 중괄호[L] 12">
            <a:extLst>
              <a:ext uri="{FF2B5EF4-FFF2-40B4-BE49-F238E27FC236}">
                <a16:creationId xmlns:a16="http://schemas.microsoft.com/office/drawing/2014/main" id="{540CE1A8-57B7-4952-A45E-98203E8D5E00}"/>
              </a:ext>
            </a:extLst>
          </p:cNvPr>
          <p:cNvSpPr/>
          <p:nvPr/>
        </p:nvSpPr>
        <p:spPr>
          <a:xfrm rot="16200000">
            <a:off x="7050069" y="660841"/>
            <a:ext cx="153970" cy="3040737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13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054BB91-0C90-426A-9398-BFBDF7DE24D7}"/>
              </a:ext>
            </a:extLst>
          </p:cNvPr>
          <p:cNvSpPr txBox="1"/>
          <p:nvPr/>
        </p:nvSpPr>
        <p:spPr>
          <a:xfrm>
            <a:off x="5238607" y="1900976"/>
            <a:ext cx="86339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kumimoji="0" lang="en-US" altLang="ko-KR" sz="1138" b="0" i="0" u="none" strike="noStrike" kern="1200" cap="none" spc="0" normalizeH="0" baseline="-25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kumimoji="0" lang="en-US" altLang="ko-KR" sz="11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+1</a:t>
            </a:r>
            <a:endParaRPr kumimoji="0" lang="en-US" altLang="ko-KR" sz="1138" b="0" i="0" u="none" strike="noStrike" kern="1200" cap="none" spc="0" normalizeH="0" baseline="-2500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C92771A-CF96-46E7-9534-6CE2403A4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09863"/>
              </p:ext>
            </p:extLst>
          </p:nvPr>
        </p:nvGraphicFramePr>
        <p:xfrm>
          <a:off x="1384258" y="3473929"/>
          <a:ext cx="9568663" cy="2997293"/>
        </p:xfrm>
        <a:graphic>
          <a:graphicData uri="http://schemas.openxmlformats.org/drawingml/2006/table">
            <a:tbl>
              <a:tblPr/>
              <a:tblGrid>
                <a:gridCol w="1527332">
                  <a:extLst>
                    <a:ext uri="{9D8B030D-6E8A-4147-A177-3AD203B41FA5}">
                      <a16:colId xmlns:a16="http://schemas.microsoft.com/office/drawing/2014/main" val="2756952576"/>
                    </a:ext>
                  </a:extLst>
                </a:gridCol>
                <a:gridCol w="1790937">
                  <a:extLst>
                    <a:ext uri="{9D8B030D-6E8A-4147-A177-3AD203B41FA5}">
                      <a16:colId xmlns:a16="http://schemas.microsoft.com/office/drawing/2014/main" val="4245279921"/>
                    </a:ext>
                  </a:extLst>
                </a:gridCol>
                <a:gridCol w="2701981">
                  <a:extLst>
                    <a:ext uri="{9D8B030D-6E8A-4147-A177-3AD203B41FA5}">
                      <a16:colId xmlns:a16="http://schemas.microsoft.com/office/drawing/2014/main" val="2008559747"/>
                    </a:ext>
                  </a:extLst>
                </a:gridCol>
                <a:gridCol w="3548413">
                  <a:extLst>
                    <a:ext uri="{9D8B030D-6E8A-4147-A177-3AD203B41FA5}">
                      <a16:colId xmlns:a16="http://schemas.microsoft.com/office/drawing/2014/main" val="1978713473"/>
                    </a:ext>
                  </a:extLst>
                </a:gridCol>
              </a:tblGrid>
              <a:tr h="284334"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부작용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약물 복용 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변경가능</a:t>
                      </a:r>
                      <a:r>
                        <a:rPr lang="en-US" altLang="ko-KR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Lab</a:t>
                      </a:r>
                      <a:r>
                        <a:rPr lang="ko-KR" alt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검사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부작용 기준</a:t>
                      </a:r>
                      <a:endParaRPr lang="en-US" altLang="ko-KR" sz="10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442466"/>
                  </a:ext>
                </a:extLst>
              </a:tr>
              <a:tr h="166176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Hepatotoxicity</a:t>
                      </a: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간독성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Lamotrigine </a:t>
                      </a: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 Valproic acid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Aspartate transaminase (AST),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Alanine transaminase (ALT),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Alkaline phosphatase (ALP),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bilirubin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이전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LFT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검사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가지 종류 시행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이전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LFT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검사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Range High Ratio &gt;1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제외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투약 후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1~60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 사이에 아래 조건 중 최소 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회 만족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ALP ≥ 5 or </a:t>
                      </a:r>
                      <a:b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ALP ≥ 2 or</a:t>
                      </a:r>
                      <a:b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ALP ≥ 3 and Total Bilirubin(TBL) ≥ 2 </a:t>
                      </a:r>
                      <a:r>
                        <a:rPr lang="ko-KR" altLang="en-US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* </a:t>
                      </a:r>
                      <a:r>
                        <a:rPr lang="en-US" altLang="ko-KR" sz="1000" b="1" strike="noStrike" kern="1200" dirty="0">
                          <a:solidFill>
                            <a:schemeClr val="tx1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ULN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824149"/>
                  </a:ext>
                </a:extLst>
              </a:tr>
              <a:tr h="973047">
                <a:tc>
                  <a:txBody>
                    <a:bodyPr/>
                    <a:lstStyle/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Nephrotoxicity</a:t>
                      </a: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신독성</a:t>
                      </a: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1) meloxicam</a:t>
                      </a:r>
                    </a:p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2) Celecoxib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Serum creatinine</a:t>
                      </a:r>
                      <a:endParaRPr lang="en-US" altLang="ko-KR" sz="10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effectLst/>
                        </a:rPr>
                        <a:t>60</a:t>
                      </a:r>
                      <a:r>
                        <a:rPr lang="ko-KR" altLang="en-US" sz="1000" kern="1200" dirty="0">
                          <a:effectLst/>
                        </a:rPr>
                        <a:t>일 이전 </a:t>
                      </a:r>
                      <a:r>
                        <a:rPr lang="en-US" altLang="ko-KR" sz="1000" kern="1200" dirty="0">
                          <a:effectLst/>
                        </a:rPr>
                        <a:t>Cr 2</a:t>
                      </a:r>
                      <a:r>
                        <a:rPr lang="ko-KR" altLang="en-US" sz="1000" kern="1200" dirty="0">
                          <a:effectLst/>
                        </a:rPr>
                        <a:t>회 이상 검사시행</a:t>
                      </a:r>
                      <a:endParaRPr lang="en-US" altLang="ko-KR" sz="1000" kern="1200" dirty="0">
                        <a:effectLst/>
                      </a:endParaRPr>
                    </a:p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en-US" altLang="ko-KR" sz="1000" kern="1200" dirty="0">
                          <a:effectLst/>
                        </a:rPr>
                        <a:t>60</a:t>
                      </a:r>
                      <a:r>
                        <a:rPr lang="ko-KR" altLang="en-US" sz="1000" kern="1200" dirty="0">
                          <a:effectLst/>
                        </a:rPr>
                        <a:t>일 이전 </a:t>
                      </a:r>
                      <a:r>
                        <a:rPr lang="en-US" altLang="ko-KR" sz="1000" kern="1200" dirty="0">
                          <a:effectLst/>
                        </a:rPr>
                        <a:t>&gt;1.2 </a:t>
                      </a:r>
                      <a:r>
                        <a:rPr lang="ko-KR" altLang="en-US" sz="1000" kern="1200" dirty="0">
                          <a:effectLst/>
                        </a:rPr>
                        <a:t>이상 제외</a:t>
                      </a:r>
                      <a:endParaRPr lang="en-US" altLang="ko-KR" sz="1000" kern="1200" dirty="0">
                        <a:effectLst/>
                      </a:endParaRPr>
                    </a:p>
                    <a:p>
                      <a:pPr marL="228600" marR="0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+mj-lt"/>
                        <a:buAutoNum type="arabicPeriod"/>
                      </a:pPr>
                      <a:r>
                        <a:rPr lang="ko-KR" altLang="en-US" sz="1000" kern="1200" dirty="0">
                          <a:effectLst/>
                        </a:rPr>
                        <a:t>투약 후 </a:t>
                      </a:r>
                      <a:r>
                        <a:rPr lang="en-US" altLang="ko-KR" sz="1000" kern="1200" dirty="0">
                          <a:effectLst/>
                        </a:rPr>
                        <a:t>1~60</a:t>
                      </a:r>
                      <a:r>
                        <a:rPr lang="ko-KR" altLang="en-US" sz="1000" kern="1200" dirty="0">
                          <a:effectLst/>
                        </a:rPr>
                        <a:t>일 사이에 아래 조건 만족</a:t>
                      </a:r>
                      <a:endParaRPr lang="en-US" altLang="ko-KR" sz="1000" kern="1200" dirty="0">
                        <a:effectLst/>
                      </a:endParaRPr>
                    </a:p>
                    <a:p>
                      <a:pPr marL="685800" marR="0" lvl="1" indent="-228600" algn="l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ts val="1000"/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kern="1200" dirty="0">
                          <a:effectLst/>
                        </a:rPr>
                        <a:t>(Serum creatinine) &gt; 2.4 </a:t>
                      </a:r>
                      <a:r>
                        <a:rPr lang="ko-KR" altLang="en-US" sz="1000" kern="1200" dirty="0">
                          <a:effectLst/>
                        </a:rPr>
                        <a:t>이상</a:t>
                      </a:r>
                      <a:endParaRPr lang="ko-KR" altLang="en-US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600079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FB1842A-7D25-4DCB-A411-6C95D07C2F0C}"/>
              </a:ext>
            </a:extLst>
          </p:cNvPr>
          <p:cNvSpPr txBox="1"/>
          <p:nvPr/>
        </p:nvSpPr>
        <p:spPr>
          <a:xfrm>
            <a:off x="6592083" y="2341592"/>
            <a:ext cx="1524178" cy="24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97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+mn-ea"/>
                <a:cs typeface="+mn-cs"/>
              </a:rPr>
              <a:t>Follow up period</a:t>
            </a:r>
            <a:endParaRPr kumimoji="1" lang="ko-Kore-KR" altLang="en-US" sz="97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cxnSp>
        <p:nvCxnSpPr>
          <p:cNvPr id="33" name="직선 연결선 74">
            <a:extLst>
              <a:ext uri="{FF2B5EF4-FFF2-40B4-BE49-F238E27FC236}">
                <a16:creationId xmlns:a16="http://schemas.microsoft.com/office/drawing/2014/main" id="{93BAACD7-FBC2-4923-A09C-93E7475539E4}"/>
              </a:ext>
            </a:extLst>
          </p:cNvPr>
          <p:cNvCxnSpPr>
            <a:cxnSpLocks/>
          </p:cNvCxnSpPr>
          <p:nvPr/>
        </p:nvCxnSpPr>
        <p:spPr>
          <a:xfrm>
            <a:off x="8657979" y="1442587"/>
            <a:ext cx="2" cy="4223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74">
            <a:extLst>
              <a:ext uri="{FF2B5EF4-FFF2-40B4-BE49-F238E27FC236}">
                <a16:creationId xmlns:a16="http://schemas.microsoft.com/office/drawing/2014/main" id="{708CC556-841F-49B2-AB21-E1F080961A01}"/>
              </a:ext>
            </a:extLst>
          </p:cNvPr>
          <p:cNvCxnSpPr>
            <a:cxnSpLocks/>
          </p:cNvCxnSpPr>
          <p:nvPr/>
        </p:nvCxnSpPr>
        <p:spPr>
          <a:xfrm>
            <a:off x="5613446" y="1442587"/>
            <a:ext cx="2" cy="42238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970EF39C-E349-41E4-9921-64733727A3AD}"/>
              </a:ext>
            </a:extLst>
          </p:cNvPr>
          <p:cNvSpPr/>
          <p:nvPr/>
        </p:nvSpPr>
        <p:spPr>
          <a:xfrm>
            <a:off x="5363733" y="1191411"/>
            <a:ext cx="124194" cy="481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590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DD7DA1-DE30-49CA-8703-73E404E4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2A2874-F8D1-4346-AA9C-95CEA8DA9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CDM </a:t>
            </a:r>
            <a:r>
              <a:rPr lang="ko-KR" altLang="en-US" sz="1600" dirty="0"/>
              <a:t>주요 도메인에서 </a:t>
            </a:r>
            <a:r>
              <a:rPr lang="en-US" altLang="ko-KR" sz="1600" dirty="0"/>
              <a:t>Outcome</a:t>
            </a:r>
            <a:r>
              <a:rPr lang="ko-KR" altLang="en-US" sz="1600" dirty="0"/>
              <a:t>에 대한 유효변수를 통계적으로 선별</a:t>
            </a:r>
          </a:p>
          <a:p>
            <a:pPr marL="1143000" lvl="2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6286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Common variables		: </a:t>
            </a:r>
            <a:r>
              <a:rPr lang="ko-KR" altLang="en-US" sz="1400" dirty="0"/>
              <a:t>나이</a:t>
            </a:r>
            <a:r>
              <a:rPr lang="en-US" altLang="ko-KR" sz="1400" dirty="0"/>
              <a:t>, </a:t>
            </a:r>
            <a:r>
              <a:rPr lang="ko-KR" altLang="en-US" sz="1400" dirty="0"/>
              <a:t>성별</a:t>
            </a:r>
            <a:endParaRPr lang="en-US" altLang="ko-KR" sz="1400" dirty="0"/>
          </a:p>
          <a:p>
            <a:pPr marL="6286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Measurement (</a:t>
            </a:r>
            <a:r>
              <a:rPr lang="ko-KR" altLang="en-US" sz="1400" dirty="0"/>
              <a:t>진단검사</a:t>
            </a:r>
            <a:r>
              <a:rPr lang="en-US" altLang="ko-KR" sz="1400" dirty="0"/>
              <a:t>) 		: </a:t>
            </a:r>
            <a:r>
              <a:rPr lang="ko-KR" altLang="en-US" sz="1400" dirty="0"/>
              <a:t>진단검사명</a:t>
            </a:r>
            <a:r>
              <a:rPr lang="en-US" altLang="ko-KR" sz="1400" dirty="0"/>
              <a:t>, </a:t>
            </a:r>
            <a:r>
              <a:rPr lang="ko-KR" altLang="en-US" sz="1400" dirty="0"/>
              <a:t>진단검사 날짜</a:t>
            </a:r>
            <a:r>
              <a:rPr lang="en-US" altLang="ko-KR" sz="1400" dirty="0"/>
              <a:t>, </a:t>
            </a:r>
            <a:r>
              <a:rPr lang="ko-KR" altLang="en-US" sz="1400" dirty="0"/>
              <a:t>진단검사 결과값</a:t>
            </a:r>
            <a:endParaRPr lang="en-US" altLang="ko-KR" sz="1400" dirty="0"/>
          </a:p>
          <a:p>
            <a:pPr marL="11430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Ex. MCV, Hematocrit, platelets, Monocytes, Albumin, </a:t>
            </a:r>
            <a:r>
              <a:rPr lang="en-US" altLang="ko-KR" sz="1200" dirty="0" err="1"/>
              <a:t>Hemogrobin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marL="6286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Drug (</a:t>
            </a:r>
            <a:r>
              <a:rPr lang="ko-KR" altLang="en-US" sz="1400" dirty="0"/>
              <a:t>약물</a:t>
            </a:r>
            <a:r>
              <a:rPr lang="en-US" altLang="ko-KR" sz="1400" dirty="0"/>
              <a:t>) 			: </a:t>
            </a:r>
            <a:r>
              <a:rPr lang="ko-KR" altLang="en-US" sz="1400" dirty="0" err="1"/>
              <a:t>약물명</a:t>
            </a:r>
            <a:r>
              <a:rPr lang="en-US" altLang="ko-KR" sz="1400" dirty="0"/>
              <a:t>, </a:t>
            </a:r>
            <a:r>
              <a:rPr lang="ko-KR" altLang="en-US" sz="1400" dirty="0"/>
              <a:t>약물처방 날짜</a:t>
            </a:r>
            <a:r>
              <a:rPr lang="en-US" altLang="ko-KR" sz="1400" dirty="0"/>
              <a:t>, </a:t>
            </a:r>
            <a:r>
              <a:rPr lang="ko-KR" altLang="en-US" sz="1400" dirty="0"/>
              <a:t>약물처방 횟수</a:t>
            </a:r>
            <a:endParaRPr lang="en-US" altLang="ko-KR" sz="1400" dirty="0"/>
          </a:p>
          <a:p>
            <a:pPr marL="1143000" lvl="2" indent="-28575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ko-KR" sz="1200" dirty="0"/>
              <a:t>Ex. Fentanyl, acetaminophen, ranitidine, teicoplanin, heparin, </a:t>
            </a:r>
            <a:r>
              <a:rPr lang="en-US" altLang="ko-KR" sz="1200" dirty="0" err="1"/>
              <a:t>carbocysteine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endParaRPr lang="en-US" altLang="ko-KR" sz="1200" dirty="0"/>
          </a:p>
          <a:p>
            <a:pPr marL="6286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Procedure (</a:t>
            </a:r>
            <a:r>
              <a:rPr lang="ko-KR" altLang="en-US" sz="1400" dirty="0"/>
              <a:t>수술 및 처치</a:t>
            </a:r>
            <a:r>
              <a:rPr lang="en-US" altLang="ko-KR" sz="1400" dirty="0"/>
              <a:t>)  		: </a:t>
            </a:r>
            <a:r>
              <a:rPr lang="ko-KR" altLang="en-US" sz="1400" dirty="0"/>
              <a:t>수술 및 처치 명</a:t>
            </a:r>
            <a:r>
              <a:rPr lang="en-US" altLang="ko-KR" sz="1400" dirty="0"/>
              <a:t>, </a:t>
            </a:r>
            <a:r>
              <a:rPr lang="ko-KR" altLang="en-US" sz="1400" dirty="0"/>
              <a:t>수술 및 처치 날짜</a:t>
            </a:r>
            <a:r>
              <a:rPr lang="en-US" altLang="ko-KR" sz="1400" dirty="0"/>
              <a:t>, </a:t>
            </a:r>
            <a:r>
              <a:rPr lang="ko-KR" altLang="en-US" sz="1400" dirty="0"/>
              <a:t>수술 및 처치 횟수</a:t>
            </a:r>
            <a:endParaRPr lang="en-US" altLang="ko-KR" sz="1400" dirty="0"/>
          </a:p>
          <a:p>
            <a:pPr marL="1143000" lvl="2" indent="-28575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Ex.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X-ray, CT, MRI, PET-CT, Operation, Hemodialysis, Angiography, Fluoroscopy 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등</a:t>
            </a:r>
            <a:endParaRPr lang="en-US" altLang="ko-KR" sz="1200" dirty="0"/>
          </a:p>
          <a:p>
            <a:pPr marL="6286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Condition (</a:t>
            </a:r>
            <a:r>
              <a:rPr lang="ko-KR" altLang="en-US" sz="1400" dirty="0"/>
              <a:t>진단</a:t>
            </a:r>
            <a:r>
              <a:rPr lang="en-US" altLang="ko-KR" sz="1400" dirty="0"/>
              <a:t>)  		: </a:t>
            </a:r>
            <a:r>
              <a:rPr lang="ko-KR" altLang="en-US" sz="1400" dirty="0"/>
              <a:t>진단명</a:t>
            </a:r>
            <a:r>
              <a:rPr lang="en-US" altLang="ko-KR" sz="1400" dirty="0"/>
              <a:t>, </a:t>
            </a:r>
            <a:r>
              <a:rPr lang="ko-KR" altLang="en-US" sz="1400" dirty="0"/>
              <a:t>진단 날짜</a:t>
            </a:r>
            <a:r>
              <a:rPr lang="en-US" altLang="ko-KR" sz="1400" dirty="0"/>
              <a:t>, </a:t>
            </a:r>
            <a:r>
              <a:rPr lang="ko-KR" altLang="en-US" sz="1400" dirty="0"/>
              <a:t>진단 횟수</a:t>
            </a:r>
            <a:endParaRPr lang="en-US" altLang="ko-KR" sz="1400" dirty="0"/>
          </a:p>
          <a:p>
            <a:pPr marL="1143000" lvl="2" indent="-285750">
              <a:lnSpc>
                <a:spcPct val="110000"/>
              </a:lnSpc>
              <a:buFont typeface="Wingdings" panose="05000000000000000000" pitchFamily="2" charset="2"/>
              <a:buChar char="Ø"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Ex. Diabetes, hypertension, Gastritis, Asthma, Anemia, </a:t>
            </a:r>
            <a:r>
              <a:rPr lang="en-US" altLang="ko-KR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Heart failure, Malignant tumor, Alcohol dependence </a:t>
            </a:r>
            <a:r>
              <a:rPr lang="ko-KR" altLang="en-US" sz="12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등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1143000" lvl="2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ko-KR" altLang="en-US" sz="1200" dirty="0"/>
          </a:p>
          <a:p>
            <a:endParaRPr lang="ko-KR" altLang="en-US" sz="14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07855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A4AB01-BDD0-45CC-8C58-917AF1E8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D265E35-C580-47BA-B6BC-BFFADCF49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968" y="1064029"/>
            <a:ext cx="11432064" cy="5428846"/>
          </a:xfrm>
        </p:spPr>
        <p:txBody>
          <a:bodyPr>
            <a:normAutofit/>
          </a:bodyPr>
          <a:lstStyle/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Continuous variable: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Paired T-test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(First ICI date 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VS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 First abnormal date)</a:t>
            </a:r>
            <a:endParaRPr lang="en-US" altLang="ko-KR" sz="1400" b="1" dirty="0">
              <a:ea typeface="맑은 고딕" panose="020B0503020000020004" pitchFamily="50" charset="-127"/>
            </a:endParaRPr>
          </a:p>
          <a:p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endParaRPr lang="en-US" altLang="ko-KR" sz="1400" b="1" dirty="0">
              <a:solidFill>
                <a:prstClr val="black"/>
              </a:solidFill>
              <a:ea typeface="맑은 고딕" panose="020B0503020000020004" pitchFamily="50" charset="-127"/>
            </a:endParaRPr>
          </a:p>
          <a:p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Categorical variable: </a:t>
            </a:r>
            <a:r>
              <a:rPr kumimoji="0" lang="en-US" altLang="ko-KR" sz="1400" b="1" i="0" u="sng" strike="noStrike" kern="1200" cap="none" spc="0" normalizeH="0" baseline="0" noProof="0" dirty="0" err="1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McNemar's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test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(First ICI date 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VS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 First abnormal date)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/>
          </a:p>
          <a:p>
            <a:pPr lvl="1">
              <a:buFont typeface="Arial" panose="020B0604020202020204" pitchFamily="34" charset="0"/>
              <a:buChar char="•"/>
            </a:pPr>
            <a:endParaRPr lang="en-US" altLang="ko-KR" sz="1200" b="1" dirty="0">
              <a:latin typeface="Arial" panose="020B0604020202020204" pitchFamily="34" charset="0"/>
            </a:endParaRPr>
          </a:p>
          <a:p>
            <a:pPr marL="457200" lvl="1" indent="0">
              <a:buNone/>
            </a:pPr>
            <a:endParaRPr lang="en-US" altLang="ko-KR" sz="12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37D954-A003-47A9-BCF6-1D6EF0992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744" y="1423571"/>
            <a:ext cx="466725" cy="4857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4EAEC3-17FF-438D-A8A9-8DF19BEC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319" y="1423751"/>
            <a:ext cx="466725" cy="485775"/>
          </a:xfrm>
          <a:prstGeom prst="rect">
            <a:avLst/>
          </a:prstGeom>
        </p:spPr>
      </p:pic>
      <p:pic>
        <p:nvPicPr>
          <p:cNvPr id="7" name="그림 6" descr="게이지이(가) 표시된 사진&#10;&#10;자동 생성된 설명">
            <a:extLst>
              <a:ext uri="{FF2B5EF4-FFF2-40B4-BE49-F238E27FC236}">
                <a16:creationId xmlns:a16="http://schemas.microsoft.com/office/drawing/2014/main" id="{94B54E14-5444-47E8-BA8A-B5A4B2496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81" y="1414046"/>
            <a:ext cx="253085" cy="25723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B2FE1C-E7A1-4CEE-8CC7-65DC3AF037AE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1467469" y="1666459"/>
            <a:ext cx="1466850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7681DC2-91A0-42DE-8A4D-19EB560506E0}"/>
              </a:ext>
            </a:extLst>
          </p:cNvPr>
          <p:cNvSpPr txBox="1"/>
          <p:nvPr/>
        </p:nvSpPr>
        <p:spPr>
          <a:xfrm>
            <a:off x="1000744" y="1952746"/>
            <a:ext cx="466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Arial" panose="020B0604020202020204" pitchFamily="34" charset="0"/>
              </a:rPr>
              <a:t>TSH</a:t>
            </a:r>
          </a:p>
          <a:p>
            <a:r>
              <a:rPr lang="en-US" altLang="ko-KR" sz="1100" b="1" dirty="0">
                <a:solidFill>
                  <a:srgbClr val="3333FF"/>
                </a:solidFill>
                <a:latin typeface="Arial" panose="020B0604020202020204" pitchFamily="34" charset="0"/>
              </a:rPr>
              <a:t>4.8</a:t>
            </a:r>
            <a:endParaRPr lang="ko-KR" altLang="en-US" sz="1100" b="1" dirty="0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7BD111-AD8B-427D-BA84-4C1DAAC39328}"/>
              </a:ext>
            </a:extLst>
          </p:cNvPr>
          <p:cNvSpPr txBox="1"/>
          <p:nvPr/>
        </p:nvSpPr>
        <p:spPr>
          <a:xfrm>
            <a:off x="2934319" y="1952746"/>
            <a:ext cx="466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Arial" panose="020B0604020202020204" pitchFamily="34" charset="0"/>
              </a:rPr>
              <a:t>TSH</a:t>
            </a:r>
          </a:p>
          <a:p>
            <a:r>
              <a:rPr lang="en-US" altLang="ko-KR" sz="1100" b="1">
                <a:solidFill>
                  <a:srgbClr val="3333FF"/>
                </a:solidFill>
                <a:latin typeface="Arial" panose="020B0604020202020204" pitchFamily="34" charset="0"/>
              </a:rPr>
              <a:t>12.4</a:t>
            </a:r>
            <a:endParaRPr lang="ko-KR" altLang="en-US" sz="1100" b="1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391CB-668A-4AD6-8B41-673AAAC070AA}"/>
              </a:ext>
            </a:extLst>
          </p:cNvPr>
          <p:cNvSpPr txBox="1"/>
          <p:nvPr/>
        </p:nvSpPr>
        <p:spPr>
          <a:xfrm>
            <a:off x="3665363" y="2178517"/>
            <a:ext cx="871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>
                <a:solidFill>
                  <a:srgbClr val="3333FF"/>
                </a:solidFill>
                <a:latin typeface="Arial" panose="020B0604020202020204" pitchFamily="34" charset="0"/>
              </a:rPr>
              <a:t>Paired</a:t>
            </a:r>
          </a:p>
          <a:p>
            <a:r>
              <a:rPr lang="en-US" altLang="ko-KR" sz="1400" b="1">
                <a:solidFill>
                  <a:srgbClr val="3333FF"/>
                </a:solidFill>
                <a:latin typeface="Arial" panose="020B0604020202020204" pitchFamily="34" charset="0"/>
              </a:rPr>
              <a:t>T-test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57762-DDAF-42FE-8066-B9BB0FB2487E}"/>
              </a:ext>
            </a:extLst>
          </p:cNvPr>
          <p:cNvSpPr txBox="1"/>
          <p:nvPr/>
        </p:nvSpPr>
        <p:spPr>
          <a:xfrm>
            <a:off x="1000744" y="2421733"/>
            <a:ext cx="58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Arial" panose="020B0604020202020204" pitchFamily="34" charset="0"/>
              </a:rPr>
              <a:t>Urine</a:t>
            </a:r>
          </a:p>
          <a:p>
            <a:r>
              <a:rPr lang="en-US" altLang="ko-KR" sz="1100" b="1">
                <a:solidFill>
                  <a:srgbClr val="3333FF"/>
                </a:solidFill>
                <a:latin typeface="Arial" panose="020B0604020202020204" pitchFamily="34" charset="0"/>
              </a:rPr>
              <a:t>1.1</a:t>
            </a:r>
            <a:endParaRPr lang="ko-KR" altLang="en-US" sz="1100" b="1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E0391-E399-4C57-83CC-0DEAC43A2D72}"/>
              </a:ext>
            </a:extLst>
          </p:cNvPr>
          <p:cNvSpPr txBox="1"/>
          <p:nvPr/>
        </p:nvSpPr>
        <p:spPr>
          <a:xfrm>
            <a:off x="2934319" y="2415809"/>
            <a:ext cx="5857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>
                <a:latin typeface="Arial" panose="020B0604020202020204" pitchFamily="34" charset="0"/>
              </a:rPr>
              <a:t>Urine</a:t>
            </a:r>
          </a:p>
          <a:p>
            <a:r>
              <a:rPr lang="en-US" altLang="ko-KR" sz="1100" b="1">
                <a:solidFill>
                  <a:srgbClr val="3333FF"/>
                </a:solidFill>
                <a:latin typeface="Arial" panose="020B0604020202020204" pitchFamily="34" charset="0"/>
              </a:rPr>
              <a:t>1.1</a:t>
            </a:r>
            <a:endParaRPr lang="ko-KR" altLang="en-US" sz="1100" b="1">
              <a:solidFill>
                <a:srgbClr val="3333FF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73B6542-A883-4B09-B58B-28BECD65AA0E}"/>
              </a:ext>
            </a:extLst>
          </p:cNvPr>
          <p:cNvCxnSpPr/>
          <p:nvPr/>
        </p:nvCxnSpPr>
        <p:spPr>
          <a:xfrm>
            <a:off x="1467469" y="2218909"/>
            <a:ext cx="1466850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74741CF-EE35-4B01-AE74-EC66063D702C}"/>
              </a:ext>
            </a:extLst>
          </p:cNvPr>
          <p:cNvCxnSpPr/>
          <p:nvPr/>
        </p:nvCxnSpPr>
        <p:spPr>
          <a:xfrm>
            <a:off x="1467469" y="2675275"/>
            <a:ext cx="1466850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8E2E1DD9-7CC4-42B3-99CB-46D8219F0B6A}"/>
              </a:ext>
            </a:extLst>
          </p:cNvPr>
          <p:cNvSpPr/>
          <p:nvPr/>
        </p:nvSpPr>
        <p:spPr>
          <a:xfrm rot="10800000">
            <a:off x="3417713" y="1997214"/>
            <a:ext cx="204789" cy="885825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CF79F8-7007-4116-A24D-DF2EC1242FC4}"/>
              </a:ext>
            </a:extLst>
          </p:cNvPr>
          <p:cNvSpPr txBox="1"/>
          <p:nvPr/>
        </p:nvSpPr>
        <p:spPr>
          <a:xfrm>
            <a:off x="4778596" y="2184523"/>
            <a:ext cx="932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>
                <a:latin typeface="Arial" panose="020B0604020202020204" pitchFamily="34" charset="0"/>
              </a:rPr>
              <a:t>Selected</a:t>
            </a:r>
          </a:p>
          <a:p>
            <a:pPr algn="ctr"/>
            <a:r>
              <a:rPr lang="en-US" altLang="ko-KR" sz="1400" b="1" i="1">
                <a:latin typeface="Arial" panose="020B0604020202020204" pitchFamily="34" charset="0"/>
              </a:rPr>
              <a:t>TSH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EBBC531-D002-43D2-A953-0B7DFD8DCD8E}"/>
              </a:ext>
            </a:extLst>
          </p:cNvPr>
          <p:cNvGrpSpPr/>
          <p:nvPr/>
        </p:nvGrpSpPr>
        <p:grpSpPr>
          <a:xfrm>
            <a:off x="4405932" y="2045018"/>
            <a:ext cx="295275" cy="801678"/>
            <a:chOff x="7277100" y="3086656"/>
            <a:chExt cx="295275" cy="1018547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91EDCCBB-C70F-4036-AE53-0B109ECAF897}"/>
                </a:ext>
              </a:extLst>
            </p:cNvPr>
            <p:cNvSpPr/>
            <p:nvPr/>
          </p:nvSpPr>
          <p:spPr>
            <a:xfrm>
              <a:off x="7277100" y="3086656"/>
              <a:ext cx="295275" cy="101854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35A4F6B-2760-4CAC-8319-884EAF44A13E}"/>
                </a:ext>
              </a:extLst>
            </p:cNvPr>
            <p:cNvCxnSpPr>
              <a:stCxn id="20" idx="1"/>
              <a:endCxn id="20" idx="7"/>
            </p:cNvCxnSpPr>
            <p:nvPr/>
          </p:nvCxnSpPr>
          <p:spPr>
            <a:xfrm>
              <a:off x="7320342" y="3235819"/>
              <a:ext cx="20879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28913EFC-92F8-419E-BEF6-F115D956C10A}"/>
                </a:ext>
              </a:extLst>
            </p:cNvPr>
            <p:cNvCxnSpPr>
              <a:stCxn id="20" idx="2"/>
              <a:endCxn id="20" idx="6"/>
            </p:cNvCxnSpPr>
            <p:nvPr/>
          </p:nvCxnSpPr>
          <p:spPr>
            <a:xfrm>
              <a:off x="7277100" y="3595930"/>
              <a:ext cx="2952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18D8D398-0C4F-4B96-8CF9-472EA25CAE90}"/>
                </a:ext>
              </a:extLst>
            </p:cNvPr>
            <p:cNvCxnSpPr>
              <a:stCxn id="20" idx="3"/>
              <a:endCxn id="20" idx="5"/>
            </p:cNvCxnSpPr>
            <p:nvPr/>
          </p:nvCxnSpPr>
          <p:spPr>
            <a:xfrm>
              <a:off x="7320342" y="3956040"/>
              <a:ext cx="20879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7EAC4B4-00A7-4A79-AC95-7D696C37D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82" y="4023051"/>
            <a:ext cx="466725" cy="4857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8339362-AE1E-4BCD-8C1E-B7B74F60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57" y="4023231"/>
            <a:ext cx="466725" cy="485775"/>
          </a:xfrm>
          <a:prstGeom prst="rect">
            <a:avLst/>
          </a:prstGeom>
        </p:spPr>
      </p:pic>
      <p:pic>
        <p:nvPicPr>
          <p:cNvPr id="26" name="그림 25" descr="게이지이(가) 표시된 사진&#10;&#10;자동 생성된 설명">
            <a:extLst>
              <a:ext uri="{FF2B5EF4-FFF2-40B4-BE49-F238E27FC236}">
                <a16:creationId xmlns:a16="http://schemas.microsoft.com/office/drawing/2014/main" id="{01402A39-5DDF-4BAE-A373-AD8172149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819" y="4013526"/>
            <a:ext cx="253085" cy="257234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964E02D-7861-4FA1-A5C0-1A9235310628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1462707" y="4265939"/>
            <a:ext cx="1466850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5850683-63AA-4648-9B68-8134B0038450}"/>
              </a:ext>
            </a:extLst>
          </p:cNvPr>
          <p:cNvSpPr txBox="1"/>
          <p:nvPr/>
        </p:nvSpPr>
        <p:spPr>
          <a:xfrm>
            <a:off x="1010265" y="4555506"/>
            <a:ext cx="9715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furosemide</a:t>
            </a:r>
            <a:endParaRPr lang="en-US" altLang="ko-KR" sz="900" b="1" dirty="0">
              <a:latin typeface="Arial" panose="020B0604020202020204" pitchFamily="34" charset="0"/>
            </a:endParaRPr>
          </a:p>
          <a:p>
            <a:r>
              <a:rPr lang="en-US" altLang="ko-KR" sz="900" b="1" u="sng" dirty="0">
                <a:latin typeface="Arial" panose="020B0604020202020204" pitchFamily="34" charset="0"/>
              </a:rPr>
              <a:t>Label=1</a:t>
            </a:r>
          </a:p>
          <a:p>
            <a:r>
              <a:rPr lang="en-US" altLang="ko-KR" sz="900" b="1" dirty="0">
                <a:solidFill>
                  <a:srgbClr val="3333FF"/>
                </a:solidFill>
                <a:latin typeface="Arial" panose="020B0604020202020204" pitchFamily="34" charset="0"/>
              </a:rPr>
              <a:t>1</a:t>
            </a:r>
            <a:r>
              <a:rPr lang="ko-KR" altLang="en-US" sz="900" b="1" dirty="0">
                <a:solidFill>
                  <a:srgbClr val="3333FF"/>
                </a:solidFill>
                <a:latin typeface="Arial" panose="020B0604020202020204" pitchFamily="34" charset="0"/>
              </a:rPr>
              <a:t>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BF6DE7-050E-4A52-AFA3-6FCAE6B604E9}"/>
              </a:ext>
            </a:extLst>
          </p:cNvPr>
          <p:cNvSpPr txBox="1"/>
          <p:nvPr/>
        </p:nvSpPr>
        <p:spPr>
          <a:xfrm>
            <a:off x="2800449" y="4555506"/>
            <a:ext cx="8871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furosemide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Label=1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0" b="1" dirty="0">
                <a:solidFill>
                  <a:srgbClr val="3333FF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20</a:t>
            </a: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번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014F8F2-A7CB-46F3-9B48-4B9D14B0CA6F}"/>
              </a:ext>
            </a:extLst>
          </p:cNvPr>
          <p:cNvSpPr txBox="1"/>
          <p:nvPr/>
        </p:nvSpPr>
        <p:spPr>
          <a:xfrm>
            <a:off x="3567730" y="4839591"/>
            <a:ext cx="11858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err="1">
                <a:solidFill>
                  <a:srgbClr val="3333FF"/>
                </a:solidFill>
                <a:latin typeface="Arial" panose="020B0604020202020204" pitchFamily="34" charset="0"/>
              </a:rPr>
              <a:t>McNemar's</a:t>
            </a:r>
            <a:endParaRPr lang="en-US" altLang="ko-KR" sz="1050" b="1" dirty="0">
              <a:solidFill>
                <a:srgbClr val="3333FF"/>
              </a:solidFill>
              <a:latin typeface="Arial" panose="020B0604020202020204" pitchFamily="34" charset="0"/>
            </a:endParaRPr>
          </a:p>
          <a:p>
            <a:r>
              <a:rPr lang="en-US" altLang="ko-KR" sz="1050" b="1" dirty="0">
                <a:solidFill>
                  <a:srgbClr val="3333FF"/>
                </a:solidFill>
                <a:latin typeface="Arial" panose="020B0604020202020204" pitchFamily="34" charset="0"/>
              </a:rPr>
              <a:t>test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54D5A1-070D-4B62-9DA8-FE3C4B5A11EE}"/>
              </a:ext>
            </a:extLst>
          </p:cNvPr>
          <p:cNvSpPr txBox="1"/>
          <p:nvPr/>
        </p:nvSpPr>
        <p:spPr>
          <a:xfrm>
            <a:off x="1010266" y="5024493"/>
            <a:ext cx="585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800" b="1" dirty="0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Insulin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Label=1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번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A020FC-5B45-4851-9981-ACEAF2E85CF0}"/>
              </a:ext>
            </a:extLst>
          </p:cNvPr>
          <p:cNvSpPr txBox="1"/>
          <p:nvPr/>
        </p:nvSpPr>
        <p:spPr>
          <a:xfrm>
            <a:off x="2800449" y="5008745"/>
            <a:ext cx="6667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900" b="1" dirty="0" err="1">
                <a:solidFill>
                  <a:prstClr val="black"/>
                </a:solidFill>
                <a:latin typeface="Arial" panose="020B0604020202020204" pitchFamily="34" charset="0"/>
                <a:ea typeface="맑은 고딕" panose="020B0503020000020004" pitchFamily="50" charset="-127"/>
              </a:rPr>
              <a:t>Insuline</a:t>
            </a: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Label=1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1</a:t>
            </a:r>
            <a:r>
              <a:rPr kumimoji="0" lang="ko-KR" alt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3333FF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t>번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CD448DD0-F945-462A-B6C4-315B79646B8E}"/>
              </a:ext>
            </a:extLst>
          </p:cNvPr>
          <p:cNvCxnSpPr>
            <a:cxnSpLocks/>
          </p:cNvCxnSpPr>
          <p:nvPr/>
        </p:nvCxnSpPr>
        <p:spPr>
          <a:xfrm>
            <a:off x="1678433" y="4821669"/>
            <a:ext cx="1102066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DEEBB259-1A9A-423E-9361-A0BE8A3ED2DC}"/>
              </a:ext>
            </a:extLst>
          </p:cNvPr>
          <p:cNvCxnSpPr/>
          <p:nvPr/>
        </p:nvCxnSpPr>
        <p:spPr>
          <a:xfrm>
            <a:off x="1678433" y="5278035"/>
            <a:ext cx="1102066" cy="18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왼쪽 중괄호 35">
            <a:extLst>
              <a:ext uri="{FF2B5EF4-FFF2-40B4-BE49-F238E27FC236}">
                <a16:creationId xmlns:a16="http://schemas.microsoft.com/office/drawing/2014/main" id="{FD6DDA5F-8F05-4C83-A376-5559AAEDC000}"/>
              </a:ext>
            </a:extLst>
          </p:cNvPr>
          <p:cNvSpPr/>
          <p:nvPr/>
        </p:nvSpPr>
        <p:spPr>
          <a:xfrm rot="10800000">
            <a:off x="3427235" y="4599974"/>
            <a:ext cx="204789" cy="885825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7E246E-1B48-4E5E-AD0B-7B17641B8973}"/>
              </a:ext>
            </a:extLst>
          </p:cNvPr>
          <p:cNvSpPr txBox="1"/>
          <p:nvPr/>
        </p:nvSpPr>
        <p:spPr>
          <a:xfrm>
            <a:off x="4710293" y="4787283"/>
            <a:ext cx="11156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latin typeface="Arial" panose="020B0604020202020204" pitchFamily="34" charset="0"/>
              </a:rPr>
              <a:t>Selected</a:t>
            </a:r>
          </a:p>
          <a:p>
            <a:pPr algn="ctr"/>
            <a:r>
              <a:rPr lang="en-US" altLang="ko-KR" sz="1100" b="1" i="1" dirty="0">
                <a:latin typeface="Arial" panose="020B0604020202020204" pitchFamily="34" charset="0"/>
              </a:rPr>
              <a:t>levothyroxine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42CEF1-EB7C-4FE6-BBD1-A5B883272A60}"/>
              </a:ext>
            </a:extLst>
          </p:cNvPr>
          <p:cNvGrpSpPr/>
          <p:nvPr/>
        </p:nvGrpSpPr>
        <p:grpSpPr>
          <a:xfrm>
            <a:off x="4415454" y="4647778"/>
            <a:ext cx="295275" cy="801678"/>
            <a:chOff x="7277100" y="3086656"/>
            <a:chExt cx="295275" cy="1018547"/>
          </a:xfrm>
        </p:grpSpPr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45FB544-10F2-46C9-9C68-E687896D9C1B}"/>
                </a:ext>
              </a:extLst>
            </p:cNvPr>
            <p:cNvSpPr/>
            <p:nvPr/>
          </p:nvSpPr>
          <p:spPr>
            <a:xfrm>
              <a:off x="7277100" y="3086656"/>
              <a:ext cx="295275" cy="101854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FBFCE69C-031A-43E9-A0AC-C4F508CFC638}"/>
                </a:ext>
              </a:extLst>
            </p:cNvPr>
            <p:cNvCxnSpPr>
              <a:stCxn id="39" idx="1"/>
              <a:endCxn id="39" idx="7"/>
            </p:cNvCxnSpPr>
            <p:nvPr/>
          </p:nvCxnSpPr>
          <p:spPr>
            <a:xfrm>
              <a:off x="7320342" y="3235819"/>
              <a:ext cx="20879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9BA5B989-DB16-465B-9C6D-6BEB6BE12B74}"/>
                </a:ext>
              </a:extLst>
            </p:cNvPr>
            <p:cNvCxnSpPr>
              <a:stCxn id="39" idx="2"/>
              <a:endCxn id="39" idx="6"/>
            </p:cNvCxnSpPr>
            <p:nvPr/>
          </p:nvCxnSpPr>
          <p:spPr>
            <a:xfrm>
              <a:off x="7277100" y="3595930"/>
              <a:ext cx="295275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F43E89D-7D91-450D-A556-7210AA164597}"/>
                </a:ext>
              </a:extLst>
            </p:cNvPr>
            <p:cNvCxnSpPr>
              <a:stCxn id="39" idx="3"/>
              <a:endCxn id="39" idx="5"/>
            </p:cNvCxnSpPr>
            <p:nvPr/>
          </p:nvCxnSpPr>
          <p:spPr>
            <a:xfrm>
              <a:off x="7320342" y="3956040"/>
              <a:ext cx="208791" cy="0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63DFA88F-155F-4160-B44C-6808A460F650}"/>
              </a:ext>
            </a:extLst>
          </p:cNvPr>
          <p:cNvSpPr/>
          <p:nvPr/>
        </p:nvSpPr>
        <p:spPr>
          <a:xfrm>
            <a:off x="8287781" y="1620939"/>
            <a:ext cx="3699790" cy="288217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4" name="표 65">
            <a:extLst>
              <a:ext uri="{FF2B5EF4-FFF2-40B4-BE49-F238E27FC236}">
                <a16:creationId xmlns:a16="http://schemas.microsoft.com/office/drawing/2014/main" id="{66448B74-BC11-414F-99F7-0EFA10232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331996"/>
              </p:ext>
            </p:extLst>
          </p:nvPr>
        </p:nvGraphicFramePr>
        <p:xfrm>
          <a:off x="8764020" y="2488011"/>
          <a:ext cx="108873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732">
                  <a:extLst>
                    <a:ext uri="{9D8B030D-6E8A-4147-A177-3AD203B41FA5}">
                      <a16:colId xmlns:a16="http://schemas.microsoft.com/office/drawing/2014/main" val="3800156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Arial" panose="020B0604020202020204" pitchFamily="34" charset="0"/>
                        </a:rPr>
                        <a:t>Patient A</a:t>
                      </a:r>
                      <a:endParaRPr lang="ko-KR" altLang="en-US" sz="1400" b="1"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8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TSH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61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: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77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Urine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90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>
                          <a:latin typeface="Arial" panose="020B0604020202020204" pitchFamily="34" charset="0"/>
                        </a:rPr>
                        <a:t>Total: 200</a:t>
                      </a:r>
                      <a:endParaRPr lang="ko-KR" altLang="en-US" sz="1400" b="1" dirty="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084573"/>
                  </a:ext>
                </a:extLst>
              </a:tr>
            </a:tbl>
          </a:graphicData>
        </a:graphic>
      </p:graphicFrame>
      <p:graphicFrame>
        <p:nvGraphicFramePr>
          <p:cNvPr id="45" name="표 65">
            <a:extLst>
              <a:ext uri="{FF2B5EF4-FFF2-40B4-BE49-F238E27FC236}">
                <a16:creationId xmlns:a16="http://schemas.microsoft.com/office/drawing/2014/main" id="{0F3866D4-4981-4D3E-8024-74CCEA5533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465838"/>
              </p:ext>
            </p:extLst>
          </p:nvPr>
        </p:nvGraphicFramePr>
        <p:xfrm>
          <a:off x="10444242" y="2493338"/>
          <a:ext cx="1088732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8732">
                  <a:extLst>
                    <a:ext uri="{9D8B030D-6E8A-4147-A177-3AD203B41FA5}">
                      <a16:colId xmlns:a16="http://schemas.microsoft.com/office/drawing/2014/main" val="38001562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latin typeface="Arial" panose="020B0604020202020204" pitchFamily="34" charset="0"/>
                        </a:rPr>
                        <a:t>Patient A</a:t>
                      </a:r>
                      <a:endParaRPr lang="ko-KR" altLang="en-US" sz="1400" b="1">
                        <a:latin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28865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TSH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5614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: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377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>
                          <a:latin typeface="Arial" panose="020B0604020202020204" pitchFamily="34" charset="0"/>
                        </a:rPr>
                        <a:t>ALT</a:t>
                      </a:r>
                      <a:endParaRPr lang="ko-KR" altLang="en-US" sz="1400"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390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>
                          <a:solidFill>
                            <a:srgbClr val="3333FF"/>
                          </a:solidFill>
                          <a:latin typeface="Arial" panose="020B0604020202020204" pitchFamily="34" charset="0"/>
                        </a:rPr>
                        <a:t>Total: 30</a:t>
                      </a:r>
                      <a:endParaRPr lang="ko-KR" altLang="en-US" sz="1400" b="1">
                        <a:solidFill>
                          <a:srgbClr val="3333FF"/>
                        </a:solidFill>
                        <a:latin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084573"/>
                  </a:ext>
                </a:extLst>
              </a:tr>
            </a:tbl>
          </a:graphicData>
        </a:graphic>
      </p:graphicFrame>
      <p:sp>
        <p:nvSpPr>
          <p:cNvPr id="46" name="왼쪽 중괄호 45">
            <a:extLst>
              <a:ext uri="{FF2B5EF4-FFF2-40B4-BE49-F238E27FC236}">
                <a16:creationId xmlns:a16="http://schemas.microsoft.com/office/drawing/2014/main" id="{49C67752-8571-4899-BD58-6E8CEA410BCB}"/>
              </a:ext>
            </a:extLst>
          </p:cNvPr>
          <p:cNvSpPr/>
          <p:nvPr/>
        </p:nvSpPr>
        <p:spPr>
          <a:xfrm rot="10800000">
            <a:off x="7746565" y="1097897"/>
            <a:ext cx="395286" cy="4362450"/>
          </a:xfrm>
          <a:prstGeom prst="leftBrac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F90705BA-C188-47D4-B3B8-17D869E18F55}"/>
              </a:ext>
            </a:extLst>
          </p:cNvPr>
          <p:cNvSpPr/>
          <p:nvPr/>
        </p:nvSpPr>
        <p:spPr>
          <a:xfrm>
            <a:off x="9935610" y="3294663"/>
            <a:ext cx="428618" cy="54994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738A2D0-049D-44C4-9518-3C3F92FC3C2D}"/>
              </a:ext>
            </a:extLst>
          </p:cNvPr>
          <p:cNvSpPr txBox="1"/>
          <p:nvPr/>
        </p:nvSpPr>
        <p:spPr>
          <a:xfrm>
            <a:off x="9092644" y="1849926"/>
            <a:ext cx="271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latin typeface="Arial" panose="020B0604020202020204" pitchFamily="34" charset="0"/>
              </a:rPr>
              <a:t>Variable selection</a:t>
            </a:r>
            <a:endParaRPr lang="ko-KR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29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4750</Words>
  <Application>Microsoft Office PowerPoint</Application>
  <PresentationFormat>와이드스크린</PresentationFormat>
  <Paragraphs>1774</Paragraphs>
  <Slides>51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51</vt:i4>
      </vt:variant>
    </vt:vector>
  </HeadingPairs>
  <TitlesOfParts>
    <vt:vector size="62" baseType="lpstr">
      <vt:lpstr>Apple SD Gothic Neo</vt:lpstr>
      <vt:lpstr>BlinkMacSystemFont</vt:lpstr>
      <vt:lpstr>NexusSerif</vt:lpstr>
      <vt:lpstr>Noto Sans CJK KR</vt:lpstr>
      <vt:lpstr>맑은 고딕</vt:lpstr>
      <vt:lpstr>Arial</vt:lpstr>
      <vt:lpstr>Segoe UI</vt:lpstr>
      <vt:lpstr>Times New Roman</vt:lpstr>
      <vt:lpstr>Wingdings</vt:lpstr>
      <vt:lpstr>Office 테마</vt:lpstr>
      <vt:lpstr>1_Office 테마</vt:lpstr>
      <vt:lpstr>MOA CDM AI CDM기반 의약품 부작용 (간독성/신독성) 인공지능 예측 모델</vt:lpstr>
      <vt:lpstr>진행사항</vt:lpstr>
      <vt:lpstr>Cohort N수 확인</vt:lpstr>
      <vt:lpstr>Cohort N수 확인</vt:lpstr>
      <vt:lpstr>Objective &amp; Overview</vt:lpstr>
      <vt:lpstr>연구대상</vt:lpstr>
      <vt:lpstr>Outcome definition</vt:lpstr>
      <vt:lpstr>Feature</vt:lpstr>
      <vt:lpstr>Feature Selection</vt:lpstr>
      <vt:lpstr>Method (3) - Preprocessing</vt:lpstr>
      <vt:lpstr>Method (4) – Modeling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Importance Feature (Timeline)</vt:lpstr>
      <vt:lpstr>Importance Feature (Timeline)</vt:lpstr>
      <vt:lpstr>간독성, 신독성 관련 진단코드 및 LAB 처방 환자수 확인</vt:lpstr>
      <vt:lpstr>간독성, 신독성 관련 Normal Range</vt:lpstr>
      <vt:lpstr>CDM 데이터 품질 분석 결과 (AST ; 3013721)</vt:lpstr>
      <vt:lpstr>CDM 데이터 품질 분석 결과 (ALT ; 3006923)</vt:lpstr>
      <vt:lpstr>CDM 데이터 품질 분석 결과 (ALP ; 3005995)</vt:lpstr>
      <vt:lpstr>CDM 데이터 품질 분석 결과 (Creatinine ; 3016723)</vt:lpstr>
      <vt:lpstr>CDM 데이터 품질 분석 결과 (bilirubin ; 3024128)</vt:lpstr>
      <vt:lpstr>CDM 데이터 품질 분석 결과 (PT[INR] ; 3022217)</vt:lpstr>
      <vt:lpstr>CDM 데이터 품질 분석 결과 (AST ; 3013721)</vt:lpstr>
      <vt:lpstr>CDM 데이터 품질 분석 결과 (ALT ; 3006923)</vt:lpstr>
      <vt:lpstr>CDM 데이터 품질 분석 결과 (ALP ; 3005995)</vt:lpstr>
      <vt:lpstr>CDM 데이터 품질 분석 결과 (Creatinine ; 3016723)</vt:lpstr>
      <vt:lpstr>CDM 데이터 품질 분석 결과 (bilirubin ; 3024128)</vt:lpstr>
      <vt:lpstr>CDM 데이터 품질 분석 결과 (PT[INR] ; 3022217)</vt:lpstr>
      <vt:lpstr>CDM 데이터 품질 분석 결과 (AST ; 3013721)</vt:lpstr>
      <vt:lpstr>CDM 데이터 품질 분석 결과 (ALT ; 3006923)</vt:lpstr>
      <vt:lpstr>CDM 데이터 품질 분석 결과 (ALP ; 3005995)</vt:lpstr>
      <vt:lpstr>CDM 데이터 품질 분석 결과 (Creatinine ; 3016723)</vt:lpstr>
      <vt:lpstr>CDM 데이터 품질 분석 결과 (bilirubin ; 3024128)</vt:lpstr>
      <vt:lpstr>CDM 데이터 품질 분석 결과 (PT[INR] ; 3022217)</vt:lpstr>
      <vt:lpstr>CDM 데이터 품질 분석 결과 (AST ; 3013721) </vt:lpstr>
      <vt:lpstr>CDM 데이터 품질 분석 결과 (ALT ; 3006923)</vt:lpstr>
      <vt:lpstr>CDM 데이터 품질 분석 결과 (ALP ; 3005995)</vt:lpstr>
      <vt:lpstr>CDM 데이터 품질 분석 결과 (Creatinine ; 3016723)</vt:lpstr>
      <vt:lpstr>CDM 데이터 품질 분석 결과 (bilirubin ; 3024128)</vt:lpstr>
      <vt:lpstr>CDM 데이터 품질 분석 결과 (PT[INR] ; 3022217)</vt:lpstr>
      <vt:lpstr>PowerPoint 프레젠테이션</vt:lpstr>
      <vt:lpstr>PowerPoint 프레젠테이션</vt:lpstr>
      <vt:lpstr>3.인공지능 알고리즘 기반 합성 데이터 생산 및 공유</vt:lpstr>
      <vt:lpstr>PowerPoint 프레젠테이션</vt:lpstr>
      <vt:lpstr>PowerPoint 프레젠테이션</vt:lpstr>
      <vt:lpstr>4. 국내외 다기관 실마리 탐지 및 인공지능 알고리즘 성능 및 유용성 검증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MOA CDM 일정</dc:title>
  <dc:creator>민 주희</dc:creator>
  <cp:lastModifiedBy>Heo Suncheol</cp:lastModifiedBy>
  <cp:revision>29</cp:revision>
  <dcterms:created xsi:type="dcterms:W3CDTF">2021-10-27T07:34:13Z</dcterms:created>
  <dcterms:modified xsi:type="dcterms:W3CDTF">2022-04-21T04:54:11Z</dcterms:modified>
</cp:coreProperties>
</file>